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</p:sldIdLst>
  <p:sldSz cx="18288000" cy="10287000"/>
  <p:notesSz cx="6858000" cy="9144000"/>
  <p:embeddedFontLst>
    <p:embeddedFont>
      <p:font typeface="Arimo Bold" panose="020B0604020202020204" charset="0"/>
      <p:regular r:id="rId17"/>
    </p:embeddedFont>
    <p:embeddedFont>
      <p:font typeface="Montserrat Medium" panose="000006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9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• This project aims to use patient data to predict the risk of diabetes, enabling early detection and prevention of complications. • The visualization interface has a clean, modern aesthetic with glowing blue and white elements, creating a sense of clarity and professionalism. • By leveraging patient data, we can identify patterns and risk factors that can help healthcare providers intervene early and improve outcomes for those at risk of developing diabetes. • The goal is to empower patients and clinicians with data-driven insights to support proactive diabetes management and better overall health.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key conclusions from our analysis are that we should focus on scaling up, expanding our data, and testing new machine learning models.</a:t>
            </a:r>
          </a:p>
          <a:p>
            <a:endParaRPr lang="en-US"/>
          </a:p>
          <a:p>
            <a:r>
              <a:rPr lang="en-US"/>
              <a:t>To scale up, we can host our application on Streamlit Cloud, which will allow us to easily deploy and share our work.</a:t>
            </a:r>
          </a:p>
          <a:p>
            <a:endParaRPr lang="en-US"/>
          </a:p>
          <a:p>
            <a:r>
              <a:rPr lang="en-US"/>
              <a:t>Expanding our data to include more lifestyle factors could help improve the predictive power of our models.</a:t>
            </a:r>
          </a:p>
          <a:p>
            <a:endParaRPr lang="en-US"/>
          </a:p>
          <a:p>
            <a:r>
              <a:rPr lang="en-US"/>
              <a:t>We should also experiment with XGBoost, a powerful tree-based algorithm, to see if we can achieve a higher AUC score.</a:t>
            </a:r>
          </a:p>
          <a:p>
            <a:endParaRPr lang="en-US"/>
          </a:p>
          <a:p>
            <a:r>
              <a:rPr lang="en-US"/>
              <a:t>These next steps will help us build on the progress we've made and take our project to the next level.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49445-C500-53C5-9EB8-7F8F10C56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AC17B8-1FC6-84FD-5456-EB2D31A09C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9F257-B35F-D9DB-5274-1B50910F4D2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EDAE87A-88CE-F8C9-A498-73C622F3A9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49755AF-54F1-4952-41D1-5F0983F448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DD0A1-EF10-D427-B90F-1E97B1ED0C1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D00EB-138B-52B9-CFE6-92C6A969C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07467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Diabetes is a major global health crisis that requires early detection to prevent serious complications</a:t>
            </a:r>
          </a:p>
          <a:p>
            <a:endParaRPr lang="en-US"/>
          </a:p>
          <a:p>
            <a:r>
              <a:rPr lang="en-US"/>
              <a:t>False positive diagnoses can waste valuable clinical resources and time</a:t>
            </a:r>
          </a:p>
          <a:p>
            <a:endParaRPr lang="en-US"/>
          </a:p>
          <a:p>
            <a:r>
              <a:rPr lang="en-US"/>
              <a:t>There is a need for a lean, deployable tool that can accurately predict diabetes risk to enable a more targeted and efficient approach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Agile Methodology slide outlines the 4 sprints of our project</a:t>
            </a:r>
          </a:p>
          <a:p>
            <a:endParaRPr lang="en-US"/>
          </a:p>
          <a:p>
            <a:r>
              <a:rPr lang="en-US"/>
              <a:t>Sprint 1 focused on exploratory data analysis and data preprocessing</a:t>
            </a:r>
          </a:p>
          <a:p>
            <a:endParaRPr lang="en-US"/>
          </a:p>
          <a:p>
            <a:r>
              <a:rPr lang="en-US"/>
              <a:t>In Sprint 2, we worked on feature engineering and building an initial model</a:t>
            </a:r>
          </a:p>
          <a:p>
            <a:endParaRPr lang="en-US"/>
          </a:p>
          <a:p>
            <a:r>
              <a:rPr lang="en-US"/>
              <a:t>Sprint 3 was dedicated to model tuning, evaluation, and data visualization</a:t>
            </a:r>
          </a:p>
          <a:p>
            <a:endParaRPr lang="en-US"/>
          </a:p>
          <a:p>
            <a:r>
              <a:rPr lang="en-US"/>
              <a:t>Finally, in Sprint 4 we developed the application and made UI improvements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Pima Indians Dataset is the data source we'll be using for this presentation</a:t>
            </a:r>
          </a:p>
          <a:p>
            <a:endParaRPr lang="en-US"/>
          </a:p>
          <a:p>
            <a:r>
              <a:rPr lang="en-US"/>
              <a:t>It contains records for 768 female patients, with 9 key features like glucose, BMI, and age</a:t>
            </a:r>
          </a:p>
          <a:p>
            <a:endParaRPr lang="en-US"/>
          </a:p>
          <a:p>
            <a:r>
              <a:rPr lang="en-US"/>
              <a:t>While this is real clinical data, it has some limitations that we'll need to keep in mind</a:t>
            </a:r>
          </a:p>
          <a:p>
            <a:endParaRPr lang="en-US"/>
          </a:p>
          <a:p>
            <a:r>
              <a:rPr lang="en-US"/>
              <a:t>This dataset provides a good starting point for our analysis, but we'll need to be thoughtful about how we interpret the results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• We conducted a thorough statistical analysis of the data, which revealed some interesting findings.</a:t>
            </a:r>
          </a:p>
          <a:p>
            <a:endParaRPr lang="en-US"/>
          </a:p>
          <a:p>
            <a:r>
              <a:rPr lang="en-US"/>
              <a:t>• First, we identified the presence of zeros in the Glucose and Insulin fields. This suggests there may be some missing or erroneous data that we'll need to investigate further.</a:t>
            </a:r>
          </a:p>
          <a:p>
            <a:endParaRPr lang="en-US"/>
          </a:p>
          <a:p>
            <a:r>
              <a:rPr lang="en-US"/>
              <a:t>• More importantly, our analysis uncovered a strong correlation between Glucose levels, BMI, and the presence of diabetes. This indicates there is a clear relationship between these key variables that we should explore in more depth.</a:t>
            </a:r>
          </a:p>
          <a:p>
            <a:endParaRPr lang="en-US"/>
          </a:p>
          <a:p>
            <a:r>
              <a:rPr lang="en-US"/>
              <a:t>• I'll dive into the specifics of these correlations and what they might mean for our understanding of the risk factors for diabetes in the next few slides.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We've added two new features to our dataset - Glucose_BMI and Age_Group. These provide additional information that can help our model make more accurate predictions.</a:t>
            </a:r>
          </a:p>
          <a:p>
            <a:endParaRPr lang="en-US"/>
          </a:p>
          <a:p>
            <a:r>
              <a:rPr lang="en-US"/>
              <a:t>Next, we removed some redundant variables that were highly correlated with each other. This helps reduce complexity and overfitting in our model.</a:t>
            </a:r>
          </a:p>
          <a:p>
            <a:endParaRPr lang="en-US"/>
          </a:p>
          <a:p>
            <a:r>
              <a:rPr lang="en-US"/>
              <a:t>To address the class imbalance in our data, we used SMOTE to synthetically generate more examples of the minority class. This ensures our model is trained on a more balanced dataset.</a:t>
            </a:r>
          </a:p>
          <a:p>
            <a:endParaRPr lang="en-US"/>
          </a:p>
          <a:p>
            <a:r>
              <a:rPr lang="en-US"/>
              <a:t>Finally, we trained a Logistic Regression model on the preprocessed data, using StandardScaler to normalize the input features. This is a common approach for classification problems like ours.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image on this slide provides a visual representation of the model's performance, including the ROC curve, confusion matrix, and key metrics.</a:t>
            </a:r>
          </a:p>
          <a:p>
            <a:endParaRPr lang="en-US"/>
          </a:p>
          <a:p>
            <a:r>
              <a:rPr lang="en-US"/>
              <a:t>The AUC score of 0.814 indicates the model has strong predictive power, able to distinguish between positive and negative cases.</a:t>
            </a:r>
          </a:p>
          <a:p>
            <a:endParaRPr lang="en-US"/>
          </a:p>
          <a:p>
            <a:r>
              <a:rPr lang="en-US"/>
              <a:t>The precision of 0.621 means the model is effective at reducing false positives, ensuring a high proportion of true positives among the predicted positives.</a:t>
            </a:r>
          </a:p>
          <a:p>
            <a:endParaRPr lang="en-US"/>
          </a:p>
          <a:p>
            <a:r>
              <a:rPr lang="en-US"/>
              <a:t>The recall of 0.746 shows the model is able to capture most of the actual positive cases, minimizing the number of false negatives.</a:t>
            </a:r>
          </a:p>
          <a:p>
            <a:endParaRPr lang="en-US"/>
          </a:p>
          <a:p>
            <a:r>
              <a:rPr lang="en-US"/>
              <a:t>The F1 score of 0.678 represents a balanced metric that considers both precision and recall, providing an overall assessment of the model's performance.</a:t>
            </a:r>
          </a:p>
          <a:p>
            <a:endParaRPr lang="en-US"/>
          </a:p>
          <a:p>
            <a:r>
              <a:rPr lang="en-US"/>
              <a:t>These metrics demonstrate the model's effectiveness and can be used to evaluate its suitability for the intended application.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uciml/pima-indians-diabetes-databas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794575" y="3704184"/>
            <a:ext cx="9416654" cy="891927"/>
            <a:chOff x="0" y="0"/>
            <a:chExt cx="12555538" cy="11892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55538" cy="1189237"/>
            </a:xfrm>
            <a:custGeom>
              <a:avLst/>
              <a:gdLst/>
              <a:ahLst/>
              <a:cxnLst/>
              <a:rect l="l" t="t" r="r" b="b"/>
              <a:pathLst>
                <a:path w="12555538" h="1189237">
                  <a:moveTo>
                    <a:pt x="0" y="0"/>
                  </a:moveTo>
                  <a:lnTo>
                    <a:pt x="12555538" y="0"/>
                  </a:lnTo>
                  <a:lnTo>
                    <a:pt x="12555538" y="1189237"/>
                  </a:lnTo>
                  <a:lnTo>
                    <a:pt x="0" y="1189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2555538" cy="12559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FFB3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Diabetes Prediction Project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94575" y="4997500"/>
            <a:ext cx="9556849" cy="856060"/>
            <a:chOff x="0" y="0"/>
            <a:chExt cx="12742465" cy="11414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742465" cy="1141413"/>
            </a:xfrm>
            <a:custGeom>
              <a:avLst/>
              <a:gdLst/>
              <a:ahLst/>
              <a:cxnLst/>
              <a:rect l="l" t="t" r="r" b="b"/>
              <a:pathLst>
                <a:path w="12742465" h="1141413">
                  <a:moveTo>
                    <a:pt x="0" y="0"/>
                  </a:moveTo>
                  <a:lnTo>
                    <a:pt x="12742465" y="0"/>
                  </a:lnTo>
                  <a:lnTo>
                    <a:pt x="12742465" y="1141413"/>
                  </a:lnTo>
                  <a:lnTo>
                    <a:pt x="0" y="11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2742465" cy="12271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Predicting diabetes risk using patient data to support early detection and prevent complications.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51329" y="8714155"/>
            <a:ext cx="9556849" cy="428030"/>
            <a:chOff x="0" y="0"/>
            <a:chExt cx="12742465" cy="5707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42465" cy="570707"/>
            </a:xfrm>
            <a:custGeom>
              <a:avLst/>
              <a:gdLst/>
              <a:ahLst/>
              <a:cxnLst/>
              <a:rect l="l" t="t" r="r" b="b"/>
              <a:pathLst>
                <a:path w="12742465" h="570707">
                  <a:moveTo>
                    <a:pt x="0" y="0"/>
                  </a:moveTo>
                  <a:lnTo>
                    <a:pt x="12742465" y="0"/>
                  </a:lnTo>
                  <a:lnTo>
                    <a:pt x="12742465" y="570707"/>
                  </a:lnTo>
                  <a:lnTo>
                    <a:pt x="0" y="570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2742465" cy="656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By Delta Group, Thrive Africa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36575" y="2008584"/>
            <a:ext cx="7136755" cy="891927"/>
            <a:chOff x="0" y="0"/>
            <a:chExt cx="9515673" cy="11892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15673" cy="1189237"/>
            </a:xfrm>
            <a:custGeom>
              <a:avLst/>
              <a:gdLst/>
              <a:ahLst/>
              <a:cxnLst/>
              <a:rect l="l" t="t" r="r" b="b"/>
              <a:pathLst>
                <a:path w="9515673" h="1189237">
                  <a:moveTo>
                    <a:pt x="0" y="0"/>
                  </a:moveTo>
                  <a:lnTo>
                    <a:pt x="9515673" y="0"/>
                  </a:lnTo>
                  <a:lnTo>
                    <a:pt x="9515673" y="1189237"/>
                  </a:lnTo>
                  <a:lnTo>
                    <a:pt x="0" y="1189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9515673" cy="12559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FFB3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Recommendations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3686026" y="3435698"/>
            <a:ext cx="2708374" cy="1569690"/>
          </a:xfrm>
          <a:custGeom>
            <a:avLst/>
            <a:gdLst/>
            <a:ahLst/>
            <a:cxnLst/>
            <a:rect l="l" t="t" r="r" b="b"/>
            <a:pathLst>
              <a:path w="2708374" h="1569690">
                <a:moveTo>
                  <a:pt x="0" y="0"/>
                </a:moveTo>
                <a:lnTo>
                  <a:pt x="2708374" y="0"/>
                </a:lnTo>
                <a:lnTo>
                  <a:pt x="2708374" y="1569690"/>
                </a:lnTo>
                <a:lnTo>
                  <a:pt x="0" y="1569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2" b="-122"/>
            </a:stretch>
          </a:blipFill>
        </p:spPr>
      </p:sp>
      <p:sp>
        <p:nvSpPr>
          <p:cNvPr id="10" name="Freeform 10" descr="preencoded.png"/>
          <p:cNvSpPr/>
          <p:nvPr/>
        </p:nvSpPr>
        <p:spPr>
          <a:xfrm>
            <a:off x="4851946" y="4180582"/>
            <a:ext cx="376238" cy="470297"/>
          </a:xfrm>
          <a:custGeom>
            <a:avLst/>
            <a:gdLst/>
            <a:ahLst/>
            <a:cxnLst/>
            <a:rect l="l" t="t" r="r" b="b"/>
            <a:pathLst>
              <a:path w="376238" h="470297">
                <a:moveTo>
                  <a:pt x="0" y="0"/>
                </a:moveTo>
                <a:lnTo>
                  <a:pt x="376238" y="0"/>
                </a:lnTo>
                <a:lnTo>
                  <a:pt x="376238" y="470298"/>
                </a:lnTo>
                <a:lnTo>
                  <a:pt x="0" y="470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20" r="-1020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6661994" y="3703290"/>
            <a:ext cx="3242816" cy="446037"/>
            <a:chOff x="0" y="0"/>
            <a:chExt cx="4323755" cy="5947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23755" cy="594717"/>
            </a:xfrm>
            <a:custGeom>
              <a:avLst/>
              <a:gdLst/>
              <a:ahLst/>
              <a:cxnLst/>
              <a:rect l="l" t="t" r="r" b="b"/>
              <a:pathLst>
                <a:path w="4323755" h="594717">
                  <a:moveTo>
                    <a:pt x="0" y="0"/>
                  </a:moveTo>
                  <a:lnTo>
                    <a:pt x="4323755" y="0"/>
                  </a:lnTo>
                  <a:lnTo>
                    <a:pt x="4323755" y="594717"/>
                  </a:lnTo>
                  <a:lnTo>
                    <a:pt x="0" y="594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323755" cy="6423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F4CAB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Scale Up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61994" y="4309765"/>
            <a:ext cx="3242816" cy="428030"/>
            <a:chOff x="0" y="0"/>
            <a:chExt cx="4323755" cy="57070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23755" cy="570707"/>
            </a:xfrm>
            <a:custGeom>
              <a:avLst/>
              <a:gdLst/>
              <a:ahLst/>
              <a:cxnLst/>
              <a:rect l="l" t="t" r="r" b="b"/>
              <a:pathLst>
                <a:path w="4323755" h="570707">
                  <a:moveTo>
                    <a:pt x="0" y="0"/>
                  </a:moveTo>
                  <a:lnTo>
                    <a:pt x="4323755" y="0"/>
                  </a:lnTo>
                  <a:lnTo>
                    <a:pt x="4323755" y="570707"/>
                  </a:lnTo>
                  <a:lnTo>
                    <a:pt x="0" y="570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4323755" cy="656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Host on Streamlit Cloud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461224" y="5019675"/>
            <a:ext cx="10823376" cy="19050"/>
            <a:chOff x="0" y="0"/>
            <a:chExt cx="14431168" cy="25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31138" cy="25400"/>
            </a:xfrm>
            <a:custGeom>
              <a:avLst/>
              <a:gdLst/>
              <a:ahLst/>
              <a:cxnLst/>
              <a:rect l="l" t="t" r="r" b="b"/>
              <a:pathLst>
                <a:path w="14431138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418438" y="0"/>
                  </a:lnTo>
                  <a:cubicBezTo>
                    <a:pt x="14425423" y="0"/>
                    <a:pt x="14431138" y="5715"/>
                    <a:pt x="14431138" y="12700"/>
                  </a:cubicBezTo>
                  <a:cubicBezTo>
                    <a:pt x="14431138" y="19685"/>
                    <a:pt x="14425423" y="25400"/>
                    <a:pt x="1441843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662E42"/>
            </a:solidFill>
          </p:spPr>
        </p:sp>
      </p:grpSp>
      <p:sp>
        <p:nvSpPr>
          <p:cNvPr id="19" name="Freeform 19" descr="preencoded.png"/>
          <p:cNvSpPr/>
          <p:nvPr/>
        </p:nvSpPr>
        <p:spPr>
          <a:xfrm>
            <a:off x="2331690" y="5072211"/>
            <a:ext cx="5416897" cy="1569690"/>
          </a:xfrm>
          <a:custGeom>
            <a:avLst/>
            <a:gdLst/>
            <a:ahLst/>
            <a:cxnLst/>
            <a:rect l="l" t="t" r="r" b="b"/>
            <a:pathLst>
              <a:path w="5416897" h="1569690">
                <a:moveTo>
                  <a:pt x="0" y="0"/>
                </a:moveTo>
                <a:lnTo>
                  <a:pt x="5416897" y="0"/>
                </a:lnTo>
                <a:lnTo>
                  <a:pt x="5416897" y="1569690"/>
                </a:lnTo>
                <a:lnTo>
                  <a:pt x="0" y="1569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" b="-35"/>
            </a:stretch>
          </a:blipFill>
        </p:spPr>
      </p:sp>
      <p:sp>
        <p:nvSpPr>
          <p:cNvPr id="20" name="Freeform 20" descr="preencoded.png"/>
          <p:cNvSpPr/>
          <p:nvPr/>
        </p:nvSpPr>
        <p:spPr>
          <a:xfrm>
            <a:off x="4851946" y="5621834"/>
            <a:ext cx="376238" cy="470297"/>
          </a:xfrm>
          <a:custGeom>
            <a:avLst/>
            <a:gdLst/>
            <a:ahLst/>
            <a:cxnLst/>
            <a:rect l="l" t="t" r="r" b="b"/>
            <a:pathLst>
              <a:path w="376238" h="470297">
                <a:moveTo>
                  <a:pt x="0" y="0"/>
                </a:moveTo>
                <a:lnTo>
                  <a:pt x="376238" y="0"/>
                </a:lnTo>
                <a:lnTo>
                  <a:pt x="376238" y="470297"/>
                </a:lnTo>
                <a:lnTo>
                  <a:pt x="0" y="4702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20" r="-1020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8016180" y="5339804"/>
            <a:ext cx="2655986" cy="446038"/>
            <a:chOff x="0" y="0"/>
            <a:chExt cx="3541315" cy="59471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41315" cy="594717"/>
            </a:xfrm>
            <a:custGeom>
              <a:avLst/>
              <a:gdLst/>
              <a:ahLst/>
              <a:cxnLst/>
              <a:rect l="l" t="t" r="r" b="b"/>
              <a:pathLst>
                <a:path w="3541315" h="594717">
                  <a:moveTo>
                    <a:pt x="0" y="0"/>
                  </a:moveTo>
                  <a:lnTo>
                    <a:pt x="3541315" y="0"/>
                  </a:lnTo>
                  <a:lnTo>
                    <a:pt x="3541315" y="594717"/>
                  </a:lnTo>
                  <a:lnTo>
                    <a:pt x="0" y="594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3541315" cy="6423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F4CAB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Expand Data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016180" y="5946279"/>
            <a:ext cx="2655986" cy="428030"/>
            <a:chOff x="0" y="0"/>
            <a:chExt cx="3541315" cy="5707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541315" cy="570707"/>
            </a:xfrm>
            <a:custGeom>
              <a:avLst/>
              <a:gdLst/>
              <a:ahLst/>
              <a:cxnLst/>
              <a:rect l="l" t="t" r="r" b="b"/>
              <a:pathLst>
                <a:path w="3541315" h="570707">
                  <a:moveTo>
                    <a:pt x="0" y="0"/>
                  </a:moveTo>
                  <a:lnTo>
                    <a:pt x="3541315" y="0"/>
                  </a:lnTo>
                  <a:lnTo>
                    <a:pt x="3541315" y="570707"/>
                  </a:lnTo>
                  <a:lnTo>
                    <a:pt x="0" y="570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3541315" cy="656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Add lifestyle factors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15411" y="6656189"/>
            <a:ext cx="9469190" cy="19050"/>
            <a:chOff x="0" y="0"/>
            <a:chExt cx="12625587" cy="25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625578" cy="25400"/>
            </a:xfrm>
            <a:custGeom>
              <a:avLst/>
              <a:gdLst/>
              <a:ahLst/>
              <a:cxnLst/>
              <a:rect l="l" t="t" r="r" b="b"/>
              <a:pathLst>
                <a:path w="12625578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612878" y="0"/>
                  </a:lnTo>
                  <a:cubicBezTo>
                    <a:pt x="12619863" y="0"/>
                    <a:pt x="12625578" y="5715"/>
                    <a:pt x="12625578" y="12700"/>
                  </a:cubicBezTo>
                  <a:cubicBezTo>
                    <a:pt x="12625578" y="19685"/>
                    <a:pt x="12619863" y="25400"/>
                    <a:pt x="1261287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662E42"/>
            </a:solidFill>
          </p:spPr>
        </p:sp>
      </p:grpSp>
      <p:sp>
        <p:nvSpPr>
          <p:cNvPr id="29" name="Freeform 29" descr="preencoded.png"/>
          <p:cNvSpPr/>
          <p:nvPr/>
        </p:nvSpPr>
        <p:spPr>
          <a:xfrm>
            <a:off x="977502" y="6708725"/>
            <a:ext cx="8125271" cy="1569690"/>
          </a:xfrm>
          <a:custGeom>
            <a:avLst/>
            <a:gdLst/>
            <a:ahLst/>
            <a:cxnLst/>
            <a:rect l="l" t="t" r="r" b="b"/>
            <a:pathLst>
              <a:path w="8125271" h="1569690">
                <a:moveTo>
                  <a:pt x="0" y="0"/>
                </a:moveTo>
                <a:lnTo>
                  <a:pt x="8125272" y="0"/>
                </a:lnTo>
                <a:lnTo>
                  <a:pt x="8125272" y="1569690"/>
                </a:lnTo>
                <a:lnTo>
                  <a:pt x="0" y="15696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4" b="-64"/>
            </a:stretch>
          </a:blipFill>
        </p:spPr>
      </p:sp>
      <p:sp>
        <p:nvSpPr>
          <p:cNvPr id="30" name="Freeform 30" descr="preencoded.png"/>
          <p:cNvSpPr/>
          <p:nvPr/>
        </p:nvSpPr>
        <p:spPr>
          <a:xfrm>
            <a:off x="4851946" y="7258347"/>
            <a:ext cx="376238" cy="470297"/>
          </a:xfrm>
          <a:custGeom>
            <a:avLst/>
            <a:gdLst/>
            <a:ahLst/>
            <a:cxnLst/>
            <a:rect l="l" t="t" r="r" b="b"/>
            <a:pathLst>
              <a:path w="376238" h="470297">
                <a:moveTo>
                  <a:pt x="0" y="0"/>
                </a:moveTo>
                <a:lnTo>
                  <a:pt x="376238" y="0"/>
                </a:lnTo>
                <a:lnTo>
                  <a:pt x="376238" y="470298"/>
                </a:lnTo>
                <a:lnTo>
                  <a:pt x="0" y="4702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20" r="-1020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9370367" y="6976319"/>
            <a:ext cx="3568304" cy="446038"/>
            <a:chOff x="0" y="0"/>
            <a:chExt cx="4757738" cy="59471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757738" cy="594717"/>
            </a:xfrm>
            <a:custGeom>
              <a:avLst/>
              <a:gdLst/>
              <a:ahLst/>
              <a:cxnLst/>
              <a:rect l="l" t="t" r="r" b="b"/>
              <a:pathLst>
                <a:path w="4757738" h="594717">
                  <a:moveTo>
                    <a:pt x="0" y="0"/>
                  </a:moveTo>
                  <a:lnTo>
                    <a:pt x="4757738" y="0"/>
                  </a:lnTo>
                  <a:lnTo>
                    <a:pt x="4757738" y="594717"/>
                  </a:lnTo>
                  <a:lnTo>
                    <a:pt x="0" y="594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4757738" cy="6423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F4CAB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Test Models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370367" y="7582792"/>
            <a:ext cx="3729038" cy="428030"/>
            <a:chOff x="0" y="0"/>
            <a:chExt cx="4972050" cy="57070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972050" cy="570707"/>
            </a:xfrm>
            <a:custGeom>
              <a:avLst/>
              <a:gdLst/>
              <a:ahLst/>
              <a:cxnLst/>
              <a:rect l="l" t="t" r="r" b="b"/>
              <a:pathLst>
                <a:path w="4972050" h="570707">
                  <a:moveTo>
                    <a:pt x="0" y="0"/>
                  </a:moveTo>
                  <a:lnTo>
                    <a:pt x="4972050" y="0"/>
                  </a:lnTo>
                  <a:lnTo>
                    <a:pt x="4972050" y="570707"/>
                  </a:lnTo>
                  <a:lnTo>
                    <a:pt x="0" y="570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4972050" cy="656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Try XGBoost for higher AUC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94458" y="702766"/>
            <a:ext cx="6814840" cy="851744"/>
            <a:chOff x="0" y="0"/>
            <a:chExt cx="9086453" cy="11356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86453" cy="1135658"/>
            </a:xfrm>
            <a:custGeom>
              <a:avLst/>
              <a:gdLst/>
              <a:ahLst/>
              <a:cxnLst/>
              <a:rect l="l" t="t" r="r" b="b"/>
              <a:pathLst>
                <a:path w="9086453" h="1135658">
                  <a:moveTo>
                    <a:pt x="0" y="0"/>
                  </a:moveTo>
                  <a:lnTo>
                    <a:pt x="9086453" y="0"/>
                  </a:lnTo>
                  <a:lnTo>
                    <a:pt x="9086453" y="1135658"/>
                  </a:lnTo>
                  <a:lnTo>
                    <a:pt x="0" y="1135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086453" cy="11832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687"/>
                </a:lnSpc>
              </a:pPr>
              <a:r>
                <a:rPr lang="en-US" sz="5312" b="1">
                  <a:solidFill>
                    <a:srgbClr val="FFB3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Conclusions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94458" y="3318351"/>
            <a:ext cx="7879408" cy="2396649"/>
            <a:chOff x="0" y="0"/>
            <a:chExt cx="10505877" cy="31955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05877" cy="3195532"/>
            </a:xfrm>
            <a:custGeom>
              <a:avLst/>
              <a:gdLst/>
              <a:ahLst/>
              <a:cxnLst/>
              <a:rect l="l" t="t" r="r" b="b"/>
              <a:pathLst>
                <a:path w="10505877" h="3195532">
                  <a:moveTo>
                    <a:pt x="0" y="0"/>
                  </a:moveTo>
                  <a:lnTo>
                    <a:pt x="10505877" y="0"/>
                  </a:lnTo>
                  <a:lnTo>
                    <a:pt x="10505877" y="3195532"/>
                  </a:lnTo>
                  <a:lnTo>
                    <a:pt x="0" y="3195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0505877" cy="32622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31801" lvl="1" indent="-215900" algn="l">
                <a:lnSpc>
                  <a:spcPts val="3186"/>
                </a:lnSpc>
                <a:buFont typeface="Arial"/>
                <a:buChar char="•"/>
              </a:pPr>
              <a:r>
                <a:rPr lang="en-US" sz="2000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Delivered precise model (Precision 0.6212) &amp; app.</a:t>
              </a:r>
            </a:p>
            <a:p>
              <a:pPr algn="l">
                <a:lnSpc>
                  <a:spcPts val="3186"/>
                </a:lnSpc>
              </a:pPr>
              <a:endParaRPr lang="en-US" sz="2000" b="1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marL="431801" lvl="1" indent="-215900" algn="l">
                <a:lnSpc>
                  <a:spcPts val="3186"/>
                </a:lnSpc>
                <a:buFont typeface="Arial"/>
                <a:buChar char="•"/>
              </a:pPr>
              <a:r>
                <a:rPr lang="en-US" sz="2000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Impact: Cuts false positives, demo-ready.</a:t>
              </a:r>
            </a:p>
            <a:p>
              <a:pPr algn="l">
                <a:lnSpc>
                  <a:spcPts val="3186"/>
                </a:lnSpc>
              </a:pPr>
              <a:endParaRPr lang="en-US" sz="2000" b="1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marL="431801" lvl="1" indent="-215900" algn="l">
                <a:lnSpc>
                  <a:spcPts val="3186"/>
                </a:lnSpc>
                <a:buFont typeface="Arial"/>
                <a:buChar char="•"/>
              </a:pPr>
              <a:r>
                <a:rPr lang="en-US" sz="2000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Future: Base for more diseases.</a:t>
              </a:r>
            </a:p>
            <a:p>
              <a:pPr algn="l">
                <a:lnSpc>
                  <a:spcPts val="3187"/>
                </a:lnSpc>
              </a:pPr>
              <a:endParaRPr lang="en-US" sz="2000" b="1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119708" y="1467835"/>
            <a:ext cx="4772985" cy="5328357"/>
          </a:xfrm>
          <a:custGeom>
            <a:avLst/>
            <a:gdLst/>
            <a:ahLst/>
            <a:cxnLst/>
            <a:rect l="l" t="t" r="r" b="b"/>
            <a:pathLst>
              <a:path w="4772985" h="5328357">
                <a:moveTo>
                  <a:pt x="0" y="0"/>
                </a:moveTo>
                <a:lnTo>
                  <a:pt x="4772984" y="0"/>
                </a:lnTo>
                <a:lnTo>
                  <a:pt x="4772984" y="5328357"/>
                </a:lnTo>
                <a:lnTo>
                  <a:pt x="0" y="5328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285760" y="1467835"/>
            <a:ext cx="4608309" cy="5328357"/>
          </a:xfrm>
          <a:custGeom>
            <a:avLst/>
            <a:gdLst/>
            <a:ahLst/>
            <a:cxnLst/>
            <a:rect l="l" t="t" r="r" b="b"/>
            <a:pathLst>
              <a:path w="4608309" h="5328357">
                <a:moveTo>
                  <a:pt x="0" y="0"/>
                </a:moveTo>
                <a:lnTo>
                  <a:pt x="4608309" y="0"/>
                </a:lnTo>
                <a:lnTo>
                  <a:pt x="4608309" y="5328357"/>
                </a:lnTo>
                <a:lnTo>
                  <a:pt x="0" y="5328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6B621-CE52-4923-9B42-7973AD670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DB59FED-F1F4-3A5B-1BE2-88100007F4D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D2A6EC0-749E-2203-CF1F-398EB9586D2A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D11A651F-0BEE-D8C8-3043-1DCB9121B13D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1BE5F74-627E-6035-6F43-94293C1018DD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102650B-FB4E-1934-9484-D3578E7D58CF}"/>
              </a:ext>
            </a:extLst>
          </p:cNvPr>
          <p:cNvGrpSpPr/>
          <p:nvPr/>
        </p:nvGrpSpPr>
        <p:grpSpPr>
          <a:xfrm>
            <a:off x="894458" y="702766"/>
            <a:ext cx="6814840" cy="851744"/>
            <a:chOff x="0" y="0"/>
            <a:chExt cx="9086453" cy="113565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AB8ACB1-352C-C450-2067-F330EC51633A}"/>
                </a:ext>
              </a:extLst>
            </p:cNvPr>
            <p:cNvSpPr/>
            <p:nvPr/>
          </p:nvSpPr>
          <p:spPr>
            <a:xfrm>
              <a:off x="0" y="0"/>
              <a:ext cx="9086453" cy="1135658"/>
            </a:xfrm>
            <a:custGeom>
              <a:avLst/>
              <a:gdLst/>
              <a:ahLst/>
              <a:cxnLst/>
              <a:rect l="l" t="t" r="r" b="b"/>
              <a:pathLst>
                <a:path w="9086453" h="1135658">
                  <a:moveTo>
                    <a:pt x="0" y="0"/>
                  </a:moveTo>
                  <a:lnTo>
                    <a:pt x="9086453" y="0"/>
                  </a:lnTo>
                  <a:lnTo>
                    <a:pt x="9086453" y="1135658"/>
                  </a:lnTo>
                  <a:lnTo>
                    <a:pt x="0" y="11356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GH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404C341-8B64-D60B-CEF8-0AFF072AC369}"/>
                </a:ext>
              </a:extLst>
            </p:cNvPr>
            <p:cNvSpPr txBox="1"/>
            <p:nvPr/>
          </p:nvSpPr>
          <p:spPr>
            <a:xfrm>
              <a:off x="0" y="-47625"/>
              <a:ext cx="9086453" cy="11832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687"/>
                </a:lnSpc>
              </a:pPr>
              <a:r>
                <a:rPr lang="en-US" sz="5312" b="1" dirty="0">
                  <a:solidFill>
                    <a:srgbClr val="FFB3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App Demo</a:t>
              </a:r>
            </a:p>
            <a:p>
              <a:pPr algn="l">
                <a:lnSpc>
                  <a:spcPts val="6687"/>
                </a:lnSpc>
              </a:pPr>
              <a:endParaRPr lang="en-US" sz="5312" b="1" dirty="0">
                <a:solidFill>
                  <a:srgbClr val="FFB393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pic>
        <p:nvPicPr>
          <p:cNvPr id="14" name="App Demo">
            <a:hlinkClick r:id="" action="ppaction://media"/>
            <a:extLst>
              <a:ext uri="{FF2B5EF4-FFF2-40B4-BE49-F238E27FC236}">
                <a16:creationId xmlns:a16="http://schemas.microsoft.com/office/drawing/2014/main" id="{BFF3B786-B0F2-58C2-C4DB-054BA80137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4458" y="1880445"/>
            <a:ext cx="16021942" cy="770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9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158382" y="4697462"/>
            <a:ext cx="7971085" cy="3479494"/>
            <a:chOff x="0" y="0"/>
            <a:chExt cx="10628113" cy="46393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28113" cy="4639325"/>
            </a:xfrm>
            <a:custGeom>
              <a:avLst/>
              <a:gdLst/>
              <a:ahLst/>
              <a:cxnLst/>
              <a:rect l="l" t="t" r="r" b="b"/>
              <a:pathLst>
                <a:path w="10628113" h="4639325">
                  <a:moveTo>
                    <a:pt x="0" y="0"/>
                  </a:moveTo>
                  <a:lnTo>
                    <a:pt x="10628113" y="0"/>
                  </a:lnTo>
                  <a:lnTo>
                    <a:pt x="10628113" y="4639325"/>
                  </a:lnTo>
                  <a:lnTo>
                    <a:pt x="0" y="4639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0628113" cy="4706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000"/>
                </a:lnSpc>
              </a:pPr>
              <a:r>
                <a:rPr lang="en-US" sz="5562" b="1" dirty="0">
                  <a:solidFill>
                    <a:srgbClr val="FFB3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Questions and Answers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575548" y="4697462"/>
            <a:ext cx="7136755" cy="891928"/>
            <a:chOff x="0" y="0"/>
            <a:chExt cx="9515673" cy="11892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15673" cy="1189237"/>
            </a:xfrm>
            <a:custGeom>
              <a:avLst/>
              <a:gdLst/>
              <a:ahLst/>
              <a:cxnLst/>
              <a:rect l="l" t="t" r="r" b="b"/>
              <a:pathLst>
                <a:path w="9515673" h="1189237">
                  <a:moveTo>
                    <a:pt x="0" y="0"/>
                  </a:moveTo>
                  <a:lnTo>
                    <a:pt x="9515673" y="0"/>
                  </a:lnTo>
                  <a:lnTo>
                    <a:pt x="9515673" y="1189237"/>
                  </a:lnTo>
                  <a:lnTo>
                    <a:pt x="0" y="1189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9515673" cy="12559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000"/>
                </a:lnSpc>
              </a:pPr>
              <a:r>
                <a:rPr lang="en-US" sz="5562" b="1">
                  <a:solidFill>
                    <a:srgbClr val="FFB3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36575" y="2757636"/>
            <a:ext cx="7136755" cy="891927"/>
            <a:chOff x="0" y="0"/>
            <a:chExt cx="9515673" cy="11892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15673" cy="1189237"/>
            </a:xfrm>
            <a:custGeom>
              <a:avLst/>
              <a:gdLst/>
              <a:ahLst/>
              <a:cxnLst/>
              <a:rect l="l" t="t" r="r" b="b"/>
              <a:pathLst>
                <a:path w="9515673" h="1189237">
                  <a:moveTo>
                    <a:pt x="0" y="0"/>
                  </a:moveTo>
                  <a:lnTo>
                    <a:pt x="9515673" y="0"/>
                  </a:lnTo>
                  <a:lnTo>
                    <a:pt x="9515673" y="1189237"/>
                  </a:lnTo>
                  <a:lnTo>
                    <a:pt x="0" y="1189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9515673" cy="12559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FFB3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TEAM MEMBERS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6575" y="4184749"/>
            <a:ext cx="16414849" cy="428030"/>
            <a:chOff x="0" y="0"/>
            <a:chExt cx="21886465" cy="5707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886466" cy="570707"/>
            </a:xfrm>
            <a:custGeom>
              <a:avLst/>
              <a:gdLst/>
              <a:ahLst/>
              <a:cxnLst/>
              <a:rect l="l" t="t" r="r" b="b"/>
              <a:pathLst>
                <a:path w="21886466" h="570707">
                  <a:moveTo>
                    <a:pt x="0" y="0"/>
                  </a:moveTo>
                  <a:lnTo>
                    <a:pt x="21886466" y="0"/>
                  </a:lnTo>
                  <a:lnTo>
                    <a:pt x="21886466" y="570707"/>
                  </a:lnTo>
                  <a:lnTo>
                    <a:pt x="0" y="570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21886465" cy="656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David Osei Kumi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6575" y="4913859"/>
            <a:ext cx="16414849" cy="428030"/>
            <a:chOff x="0" y="0"/>
            <a:chExt cx="21886465" cy="5707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886466" cy="570707"/>
            </a:xfrm>
            <a:custGeom>
              <a:avLst/>
              <a:gdLst/>
              <a:ahLst/>
              <a:cxnLst/>
              <a:rect l="l" t="t" r="r" b="b"/>
              <a:pathLst>
                <a:path w="21886466" h="570707">
                  <a:moveTo>
                    <a:pt x="0" y="0"/>
                  </a:moveTo>
                  <a:lnTo>
                    <a:pt x="21886466" y="0"/>
                  </a:lnTo>
                  <a:lnTo>
                    <a:pt x="21886466" y="570707"/>
                  </a:lnTo>
                  <a:lnTo>
                    <a:pt x="0" y="570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21886465" cy="656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Clifford Ameyaw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36575" y="5642967"/>
            <a:ext cx="16414849" cy="428030"/>
            <a:chOff x="0" y="0"/>
            <a:chExt cx="21886465" cy="57070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886466" cy="570707"/>
            </a:xfrm>
            <a:custGeom>
              <a:avLst/>
              <a:gdLst/>
              <a:ahLst/>
              <a:cxnLst/>
              <a:rect l="l" t="t" r="r" b="b"/>
              <a:pathLst>
                <a:path w="21886466" h="570707">
                  <a:moveTo>
                    <a:pt x="0" y="0"/>
                  </a:moveTo>
                  <a:lnTo>
                    <a:pt x="21886466" y="0"/>
                  </a:lnTo>
                  <a:lnTo>
                    <a:pt x="21886466" y="570707"/>
                  </a:lnTo>
                  <a:lnTo>
                    <a:pt x="0" y="570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21886465" cy="656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Ruby Kab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6575" y="6372076"/>
            <a:ext cx="16414849" cy="428030"/>
            <a:chOff x="0" y="0"/>
            <a:chExt cx="21886465" cy="57070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886466" cy="570707"/>
            </a:xfrm>
            <a:custGeom>
              <a:avLst/>
              <a:gdLst/>
              <a:ahLst/>
              <a:cxnLst/>
              <a:rect l="l" t="t" r="r" b="b"/>
              <a:pathLst>
                <a:path w="21886466" h="570707">
                  <a:moveTo>
                    <a:pt x="0" y="0"/>
                  </a:moveTo>
                  <a:lnTo>
                    <a:pt x="21886466" y="0"/>
                  </a:lnTo>
                  <a:lnTo>
                    <a:pt x="21886466" y="570707"/>
                  </a:lnTo>
                  <a:lnTo>
                    <a:pt x="0" y="570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21886465" cy="656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Emmanuel Dako-Mamphey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7104906"/>
            <a:ext cx="16414849" cy="428030"/>
            <a:chOff x="0" y="0"/>
            <a:chExt cx="21886465" cy="57070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886466" cy="570707"/>
            </a:xfrm>
            <a:custGeom>
              <a:avLst/>
              <a:gdLst/>
              <a:ahLst/>
              <a:cxnLst/>
              <a:rect l="l" t="t" r="r" b="b"/>
              <a:pathLst>
                <a:path w="21886466" h="570707">
                  <a:moveTo>
                    <a:pt x="0" y="0"/>
                  </a:moveTo>
                  <a:lnTo>
                    <a:pt x="21886466" y="0"/>
                  </a:lnTo>
                  <a:lnTo>
                    <a:pt x="21886466" y="570707"/>
                  </a:lnTo>
                  <a:lnTo>
                    <a:pt x="0" y="570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21886465" cy="656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Amankwah .M. Iddrisu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345359"/>
          </a:xfrm>
          <a:custGeom>
            <a:avLst/>
            <a:gdLst/>
            <a:ahLst/>
            <a:cxnLst/>
            <a:rect l="l" t="t" r="r" b="b"/>
            <a:pathLst>
              <a:path w="18288000" h="3345359">
                <a:moveTo>
                  <a:pt x="0" y="0"/>
                </a:moveTo>
                <a:lnTo>
                  <a:pt x="18288000" y="0"/>
                </a:lnTo>
                <a:lnTo>
                  <a:pt x="18288000" y="3345359"/>
                </a:lnTo>
                <a:lnTo>
                  <a:pt x="0" y="3345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" r="-31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36575" y="5073700"/>
            <a:ext cx="7136755" cy="891928"/>
            <a:chOff x="0" y="0"/>
            <a:chExt cx="9515673" cy="11892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15673" cy="1189237"/>
            </a:xfrm>
            <a:custGeom>
              <a:avLst/>
              <a:gdLst/>
              <a:ahLst/>
              <a:cxnLst/>
              <a:rect l="l" t="t" r="r" b="b"/>
              <a:pathLst>
                <a:path w="9515673" h="1189237">
                  <a:moveTo>
                    <a:pt x="0" y="0"/>
                  </a:moveTo>
                  <a:lnTo>
                    <a:pt x="9515673" y="0"/>
                  </a:lnTo>
                  <a:lnTo>
                    <a:pt x="9515673" y="1189237"/>
                  </a:lnTo>
                  <a:lnTo>
                    <a:pt x="0" y="1189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9515673" cy="12559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FFB3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Problem Statement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36575" y="6668095"/>
            <a:ext cx="602159" cy="602159"/>
            <a:chOff x="0" y="0"/>
            <a:chExt cx="802878" cy="8028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02767" cy="802894"/>
            </a:xfrm>
            <a:custGeom>
              <a:avLst/>
              <a:gdLst/>
              <a:ahLst/>
              <a:cxnLst/>
              <a:rect l="l" t="t" r="r" b="b"/>
              <a:pathLst>
                <a:path w="802767" h="802894">
                  <a:moveTo>
                    <a:pt x="0" y="53467"/>
                  </a:moveTo>
                  <a:cubicBezTo>
                    <a:pt x="0" y="24003"/>
                    <a:pt x="24003" y="0"/>
                    <a:pt x="53467" y="0"/>
                  </a:cubicBezTo>
                  <a:lnTo>
                    <a:pt x="749300" y="0"/>
                  </a:lnTo>
                  <a:cubicBezTo>
                    <a:pt x="778891" y="0"/>
                    <a:pt x="802767" y="24003"/>
                    <a:pt x="802767" y="53467"/>
                  </a:cubicBezTo>
                  <a:lnTo>
                    <a:pt x="802767" y="749300"/>
                  </a:lnTo>
                  <a:cubicBezTo>
                    <a:pt x="802767" y="778891"/>
                    <a:pt x="778764" y="802767"/>
                    <a:pt x="749300" y="802767"/>
                  </a:cubicBezTo>
                  <a:lnTo>
                    <a:pt x="53467" y="802767"/>
                  </a:lnTo>
                  <a:cubicBezTo>
                    <a:pt x="24003" y="802894"/>
                    <a:pt x="0" y="778891"/>
                    <a:pt x="0" y="749300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1023565" y="6701581"/>
            <a:ext cx="428179" cy="535186"/>
          </a:xfrm>
          <a:custGeom>
            <a:avLst/>
            <a:gdLst/>
            <a:ahLst/>
            <a:cxnLst/>
            <a:rect l="l" t="t" r="r" b="b"/>
            <a:pathLst>
              <a:path w="428179" h="535186">
                <a:moveTo>
                  <a:pt x="0" y="0"/>
                </a:moveTo>
                <a:lnTo>
                  <a:pt x="428179" y="0"/>
                </a:lnTo>
                <a:lnTo>
                  <a:pt x="428179" y="535186"/>
                </a:lnTo>
                <a:lnTo>
                  <a:pt x="0" y="535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9" r="-219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806327" y="6668095"/>
            <a:ext cx="3568304" cy="446038"/>
            <a:chOff x="0" y="0"/>
            <a:chExt cx="4757738" cy="59471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57738" cy="594717"/>
            </a:xfrm>
            <a:custGeom>
              <a:avLst/>
              <a:gdLst/>
              <a:ahLst/>
              <a:cxnLst/>
              <a:rect l="l" t="t" r="r" b="b"/>
              <a:pathLst>
                <a:path w="4757738" h="594717">
                  <a:moveTo>
                    <a:pt x="0" y="0"/>
                  </a:moveTo>
                  <a:lnTo>
                    <a:pt x="4757738" y="0"/>
                  </a:lnTo>
                  <a:lnTo>
                    <a:pt x="4757738" y="594717"/>
                  </a:lnTo>
                  <a:lnTo>
                    <a:pt x="0" y="594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4757738" cy="6423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F4CAB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Global Health Crisis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06327" y="7274570"/>
            <a:ext cx="4423470" cy="1284089"/>
            <a:chOff x="0" y="0"/>
            <a:chExt cx="5897960" cy="17121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97960" cy="1712118"/>
            </a:xfrm>
            <a:custGeom>
              <a:avLst/>
              <a:gdLst/>
              <a:ahLst/>
              <a:cxnLst/>
              <a:rect l="l" t="t" r="r" b="b"/>
              <a:pathLst>
                <a:path w="5897960" h="1712118">
                  <a:moveTo>
                    <a:pt x="0" y="0"/>
                  </a:moveTo>
                  <a:lnTo>
                    <a:pt x="5897960" y="0"/>
                  </a:lnTo>
                  <a:lnTo>
                    <a:pt x="5897960" y="1712118"/>
                  </a:lnTo>
                  <a:lnTo>
                    <a:pt x="0" y="17121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5897960" cy="17978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Diabetes requires early detection to prevent complications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497390" y="6668095"/>
            <a:ext cx="602159" cy="602159"/>
            <a:chOff x="0" y="0"/>
            <a:chExt cx="802878" cy="8028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02767" cy="802894"/>
            </a:xfrm>
            <a:custGeom>
              <a:avLst/>
              <a:gdLst/>
              <a:ahLst/>
              <a:cxnLst/>
              <a:rect l="l" t="t" r="r" b="b"/>
              <a:pathLst>
                <a:path w="802767" h="802894">
                  <a:moveTo>
                    <a:pt x="0" y="53467"/>
                  </a:moveTo>
                  <a:cubicBezTo>
                    <a:pt x="0" y="24003"/>
                    <a:pt x="24003" y="0"/>
                    <a:pt x="53467" y="0"/>
                  </a:cubicBezTo>
                  <a:lnTo>
                    <a:pt x="749300" y="0"/>
                  </a:lnTo>
                  <a:cubicBezTo>
                    <a:pt x="778891" y="0"/>
                    <a:pt x="802767" y="24003"/>
                    <a:pt x="802767" y="53467"/>
                  </a:cubicBezTo>
                  <a:lnTo>
                    <a:pt x="802767" y="749300"/>
                  </a:lnTo>
                  <a:cubicBezTo>
                    <a:pt x="802767" y="778891"/>
                    <a:pt x="778764" y="802767"/>
                    <a:pt x="749300" y="802767"/>
                  </a:cubicBezTo>
                  <a:lnTo>
                    <a:pt x="53467" y="802767"/>
                  </a:lnTo>
                  <a:cubicBezTo>
                    <a:pt x="24003" y="802894"/>
                    <a:pt x="0" y="778891"/>
                    <a:pt x="0" y="749300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id="21" name="Freeform 21" descr="preencoded.png"/>
          <p:cNvSpPr/>
          <p:nvPr/>
        </p:nvSpPr>
        <p:spPr>
          <a:xfrm>
            <a:off x="6584380" y="6701581"/>
            <a:ext cx="428179" cy="535186"/>
          </a:xfrm>
          <a:custGeom>
            <a:avLst/>
            <a:gdLst/>
            <a:ahLst/>
            <a:cxnLst/>
            <a:rect l="l" t="t" r="r" b="b"/>
            <a:pathLst>
              <a:path w="428179" h="535186">
                <a:moveTo>
                  <a:pt x="0" y="0"/>
                </a:moveTo>
                <a:lnTo>
                  <a:pt x="428179" y="0"/>
                </a:lnTo>
                <a:lnTo>
                  <a:pt x="428179" y="535186"/>
                </a:lnTo>
                <a:lnTo>
                  <a:pt x="0" y="535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9" r="-219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7367141" y="6668095"/>
            <a:ext cx="3568304" cy="446038"/>
            <a:chOff x="0" y="0"/>
            <a:chExt cx="4757738" cy="59471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57738" cy="594717"/>
            </a:xfrm>
            <a:custGeom>
              <a:avLst/>
              <a:gdLst/>
              <a:ahLst/>
              <a:cxnLst/>
              <a:rect l="l" t="t" r="r" b="b"/>
              <a:pathLst>
                <a:path w="4757738" h="594717">
                  <a:moveTo>
                    <a:pt x="0" y="0"/>
                  </a:moveTo>
                  <a:lnTo>
                    <a:pt x="4757738" y="0"/>
                  </a:lnTo>
                  <a:lnTo>
                    <a:pt x="4757738" y="594717"/>
                  </a:lnTo>
                  <a:lnTo>
                    <a:pt x="0" y="594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4757738" cy="6423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F4CAB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Resource Efficiency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367141" y="7274570"/>
            <a:ext cx="4423470" cy="856060"/>
            <a:chOff x="0" y="0"/>
            <a:chExt cx="5897960" cy="114141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897960" cy="1141413"/>
            </a:xfrm>
            <a:custGeom>
              <a:avLst/>
              <a:gdLst/>
              <a:ahLst/>
              <a:cxnLst/>
              <a:rect l="l" t="t" r="r" b="b"/>
              <a:pathLst>
                <a:path w="5897960" h="1141413">
                  <a:moveTo>
                    <a:pt x="0" y="0"/>
                  </a:moveTo>
                  <a:lnTo>
                    <a:pt x="5897960" y="0"/>
                  </a:lnTo>
                  <a:lnTo>
                    <a:pt x="5897960" y="1141413"/>
                  </a:lnTo>
                  <a:lnTo>
                    <a:pt x="0" y="11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5897960" cy="12271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False positives waste clinical resources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058204" y="6668095"/>
            <a:ext cx="602159" cy="602159"/>
            <a:chOff x="0" y="0"/>
            <a:chExt cx="802878" cy="80287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02767" cy="802894"/>
            </a:xfrm>
            <a:custGeom>
              <a:avLst/>
              <a:gdLst/>
              <a:ahLst/>
              <a:cxnLst/>
              <a:rect l="l" t="t" r="r" b="b"/>
              <a:pathLst>
                <a:path w="802767" h="802894">
                  <a:moveTo>
                    <a:pt x="0" y="53467"/>
                  </a:moveTo>
                  <a:cubicBezTo>
                    <a:pt x="0" y="24003"/>
                    <a:pt x="24003" y="0"/>
                    <a:pt x="53467" y="0"/>
                  </a:cubicBezTo>
                  <a:lnTo>
                    <a:pt x="749300" y="0"/>
                  </a:lnTo>
                  <a:cubicBezTo>
                    <a:pt x="778891" y="0"/>
                    <a:pt x="802767" y="24003"/>
                    <a:pt x="802767" y="53467"/>
                  </a:cubicBezTo>
                  <a:lnTo>
                    <a:pt x="802767" y="749300"/>
                  </a:lnTo>
                  <a:cubicBezTo>
                    <a:pt x="802767" y="778891"/>
                    <a:pt x="778764" y="802767"/>
                    <a:pt x="749300" y="802767"/>
                  </a:cubicBezTo>
                  <a:lnTo>
                    <a:pt x="53467" y="802767"/>
                  </a:lnTo>
                  <a:cubicBezTo>
                    <a:pt x="24003" y="802894"/>
                    <a:pt x="0" y="778891"/>
                    <a:pt x="0" y="749300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sp>
        <p:nvSpPr>
          <p:cNvPr id="30" name="Freeform 30" descr="preencoded.png"/>
          <p:cNvSpPr/>
          <p:nvPr/>
        </p:nvSpPr>
        <p:spPr>
          <a:xfrm>
            <a:off x="12145194" y="6701581"/>
            <a:ext cx="428179" cy="535186"/>
          </a:xfrm>
          <a:custGeom>
            <a:avLst/>
            <a:gdLst/>
            <a:ahLst/>
            <a:cxnLst/>
            <a:rect l="l" t="t" r="r" b="b"/>
            <a:pathLst>
              <a:path w="428179" h="535186">
                <a:moveTo>
                  <a:pt x="0" y="0"/>
                </a:moveTo>
                <a:lnTo>
                  <a:pt x="428178" y="0"/>
                </a:lnTo>
                <a:lnTo>
                  <a:pt x="428178" y="535186"/>
                </a:lnTo>
                <a:lnTo>
                  <a:pt x="0" y="5351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9" r="-219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2927955" y="6668095"/>
            <a:ext cx="3568304" cy="446038"/>
            <a:chOff x="0" y="0"/>
            <a:chExt cx="4757738" cy="59471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757738" cy="594717"/>
            </a:xfrm>
            <a:custGeom>
              <a:avLst/>
              <a:gdLst/>
              <a:ahLst/>
              <a:cxnLst/>
              <a:rect l="l" t="t" r="r" b="b"/>
              <a:pathLst>
                <a:path w="4757738" h="594717">
                  <a:moveTo>
                    <a:pt x="0" y="0"/>
                  </a:moveTo>
                  <a:lnTo>
                    <a:pt x="4757738" y="0"/>
                  </a:lnTo>
                  <a:lnTo>
                    <a:pt x="4757738" y="594717"/>
                  </a:lnTo>
                  <a:lnTo>
                    <a:pt x="0" y="594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4757738" cy="6423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F4CAB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Precision Focus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927955" y="7274570"/>
            <a:ext cx="4423470" cy="856060"/>
            <a:chOff x="0" y="0"/>
            <a:chExt cx="5897960" cy="114141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897960" cy="1141413"/>
            </a:xfrm>
            <a:custGeom>
              <a:avLst/>
              <a:gdLst/>
              <a:ahLst/>
              <a:cxnLst/>
              <a:rect l="l" t="t" r="r" b="b"/>
              <a:pathLst>
                <a:path w="5897960" h="1141413">
                  <a:moveTo>
                    <a:pt x="0" y="0"/>
                  </a:moveTo>
                  <a:lnTo>
                    <a:pt x="5897960" y="0"/>
                  </a:lnTo>
                  <a:lnTo>
                    <a:pt x="5897960" y="1141413"/>
                  </a:lnTo>
                  <a:lnTo>
                    <a:pt x="0" y="1141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5897960" cy="12271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Need lean, deployable tool for accurate prediction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36575" y="1285429"/>
            <a:ext cx="7136755" cy="3166616"/>
            <a:chOff x="0" y="0"/>
            <a:chExt cx="9515673" cy="42221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15673" cy="4222155"/>
            </a:xfrm>
            <a:custGeom>
              <a:avLst/>
              <a:gdLst/>
              <a:ahLst/>
              <a:cxnLst/>
              <a:rect l="l" t="t" r="r" b="b"/>
              <a:pathLst>
                <a:path w="9515673" h="4222155">
                  <a:moveTo>
                    <a:pt x="0" y="0"/>
                  </a:moveTo>
                  <a:lnTo>
                    <a:pt x="9515673" y="0"/>
                  </a:lnTo>
                  <a:lnTo>
                    <a:pt x="9515673" y="4222155"/>
                  </a:lnTo>
                  <a:lnTo>
                    <a:pt x="0" y="42221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9515673" cy="42888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FFB3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Agile Methodology</a:t>
              </a:r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936575" y="2578745"/>
            <a:ext cx="1338114" cy="1605706"/>
          </a:xfrm>
          <a:custGeom>
            <a:avLst/>
            <a:gdLst/>
            <a:ahLst/>
            <a:cxnLst/>
            <a:rect l="l" t="t" r="r" b="b"/>
            <a:pathLst>
              <a:path w="1338114" h="1605706">
                <a:moveTo>
                  <a:pt x="0" y="0"/>
                </a:moveTo>
                <a:lnTo>
                  <a:pt x="1338114" y="0"/>
                </a:lnTo>
                <a:lnTo>
                  <a:pt x="1338114" y="1605706"/>
                </a:lnTo>
                <a:lnTo>
                  <a:pt x="0" y="16057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98" b="-298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676079" y="2846338"/>
            <a:ext cx="3568304" cy="446037"/>
            <a:chOff x="0" y="0"/>
            <a:chExt cx="4757738" cy="5947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57738" cy="594717"/>
            </a:xfrm>
            <a:custGeom>
              <a:avLst/>
              <a:gdLst/>
              <a:ahLst/>
              <a:cxnLst/>
              <a:rect l="l" t="t" r="r" b="b"/>
              <a:pathLst>
                <a:path w="4757738" h="594717">
                  <a:moveTo>
                    <a:pt x="0" y="0"/>
                  </a:moveTo>
                  <a:lnTo>
                    <a:pt x="4757738" y="0"/>
                  </a:lnTo>
                  <a:lnTo>
                    <a:pt x="4757738" y="594717"/>
                  </a:lnTo>
                  <a:lnTo>
                    <a:pt x="0" y="594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757738" cy="6423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F4CAB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Sprint 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76079" y="3452812"/>
            <a:ext cx="7817346" cy="428030"/>
            <a:chOff x="0" y="0"/>
            <a:chExt cx="10423128" cy="57070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23128" cy="570707"/>
            </a:xfrm>
            <a:custGeom>
              <a:avLst/>
              <a:gdLst/>
              <a:ahLst/>
              <a:cxnLst/>
              <a:rect l="l" t="t" r="r" b="b"/>
              <a:pathLst>
                <a:path w="10423128" h="570707">
                  <a:moveTo>
                    <a:pt x="0" y="0"/>
                  </a:moveTo>
                  <a:lnTo>
                    <a:pt x="10423128" y="0"/>
                  </a:lnTo>
                  <a:lnTo>
                    <a:pt x="10423128" y="570707"/>
                  </a:lnTo>
                  <a:lnTo>
                    <a:pt x="0" y="570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10423128" cy="656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EDA and preprocessing</a:t>
              </a:r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936575" y="4184451"/>
            <a:ext cx="1338114" cy="1605706"/>
          </a:xfrm>
          <a:custGeom>
            <a:avLst/>
            <a:gdLst/>
            <a:ahLst/>
            <a:cxnLst/>
            <a:rect l="l" t="t" r="r" b="b"/>
            <a:pathLst>
              <a:path w="1338114" h="1605706">
                <a:moveTo>
                  <a:pt x="0" y="0"/>
                </a:moveTo>
                <a:lnTo>
                  <a:pt x="1338114" y="0"/>
                </a:lnTo>
                <a:lnTo>
                  <a:pt x="1338114" y="1605707"/>
                </a:lnTo>
                <a:lnTo>
                  <a:pt x="0" y="16057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98" b="-298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2676079" y="4452045"/>
            <a:ext cx="3568304" cy="446037"/>
            <a:chOff x="0" y="0"/>
            <a:chExt cx="4757738" cy="59471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57738" cy="594717"/>
            </a:xfrm>
            <a:custGeom>
              <a:avLst/>
              <a:gdLst/>
              <a:ahLst/>
              <a:cxnLst/>
              <a:rect l="l" t="t" r="r" b="b"/>
              <a:pathLst>
                <a:path w="4757738" h="594717">
                  <a:moveTo>
                    <a:pt x="0" y="0"/>
                  </a:moveTo>
                  <a:lnTo>
                    <a:pt x="4757738" y="0"/>
                  </a:lnTo>
                  <a:lnTo>
                    <a:pt x="4757738" y="594717"/>
                  </a:lnTo>
                  <a:lnTo>
                    <a:pt x="0" y="594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4757738" cy="6423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F4CAB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Sprint 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676079" y="5058519"/>
            <a:ext cx="7817346" cy="428030"/>
            <a:chOff x="0" y="0"/>
            <a:chExt cx="10423128" cy="57070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423128" cy="570707"/>
            </a:xfrm>
            <a:custGeom>
              <a:avLst/>
              <a:gdLst/>
              <a:ahLst/>
              <a:cxnLst/>
              <a:rect l="l" t="t" r="r" b="b"/>
              <a:pathLst>
                <a:path w="10423128" h="570707">
                  <a:moveTo>
                    <a:pt x="0" y="0"/>
                  </a:moveTo>
                  <a:lnTo>
                    <a:pt x="10423128" y="0"/>
                  </a:lnTo>
                  <a:lnTo>
                    <a:pt x="10423128" y="570707"/>
                  </a:lnTo>
                  <a:lnTo>
                    <a:pt x="0" y="570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85725"/>
              <a:ext cx="10423128" cy="656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Feature engineering and initial model</a:t>
              </a:r>
            </a:p>
          </p:txBody>
        </p:sp>
      </p:grpSp>
      <p:sp>
        <p:nvSpPr>
          <p:cNvPr id="25" name="Freeform 25" descr="preencoded.png"/>
          <p:cNvSpPr/>
          <p:nvPr/>
        </p:nvSpPr>
        <p:spPr>
          <a:xfrm>
            <a:off x="936575" y="5790159"/>
            <a:ext cx="1338114" cy="1605706"/>
          </a:xfrm>
          <a:custGeom>
            <a:avLst/>
            <a:gdLst/>
            <a:ahLst/>
            <a:cxnLst/>
            <a:rect l="l" t="t" r="r" b="b"/>
            <a:pathLst>
              <a:path w="1338114" h="1605706">
                <a:moveTo>
                  <a:pt x="0" y="0"/>
                </a:moveTo>
                <a:lnTo>
                  <a:pt x="1338114" y="0"/>
                </a:lnTo>
                <a:lnTo>
                  <a:pt x="1338114" y="1605706"/>
                </a:lnTo>
                <a:lnTo>
                  <a:pt x="0" y="16057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98" b="-298"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2676079" y="6057751"/>
            <a:ext cx="3568304" cy="446038"/>
            <a:chOff x="0" y="0"/>
            <a:chExt cx="4757738" cy="5947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57738" cy="594717"/>
            </a:xfrm>
            <a:custGeom>
              <a:avLst/>
              <a:gdLst/>
              <a:ahLst/>
              <a:cxnLst/>
              <a:rect l="l" t="t" r="r" b="b"/>
              <a:pathLst>
                <a:path w="4757738" h="594717">
                  <a:moveTo>
                    <a:pt x="0" y="0"/>
                  </a:moveTo>
                  <a:lnTo>
                    <a:pt x="4757738" y="0"/>
                  </a:lnTo>
                  <a:lnTo>
                    <a:pt x="4757738" y="594717"/>
                  </a:lnTo>
                  <a:lnTo>
                    <a:pt x="0" y="594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4757738" cy="6423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F4CAB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Sprint 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676079" y="6664226"/>
            <a:ext cx="7817346" cy="428030"/>
            <a:chOff x="0" y="0"/>
            <a:chExt cx="10423128" cy="57070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423128" cy="570707"/>
            </a:xfrm>
            <a:custGeom>
              <a:avLst/>
              <a:gdLst/>
              <a:ahLst/>
              <a:cxnLst/>
              <a:rect l="l" t="t" r="r" b="b"/>
              <a:pathLst>
                <a:path w="10423128" h="570707">
                  <a:moveTo>
                    <a:pt x="0" y="0"/>
                  </a:moveTo>
                  <a:lnTo>
                    <a:pt x="10423128" y="0"/>
                  </a:lnTo>
                  <a:lnTo>
                    <a:pt x="10423128" y="570707"/>
                  </a:lnTo>
                  <a:lnTo>
                    <a:pt x="0" y="570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85725"/>
              <a:ext cx="10423128" cy="656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Tuning, evaluation, visualization</a:t>
              </a:r>
            </a:p>
          </p:txBody>
        </p:sp>
      </p:grpSp>
      <p:sp>
        <p:nvSpPr>
          <p:cNvPr id="32" name="Freeform 32" descr="preencoded.png"/>
          <p:cNvSpPr/>
          <p:nvPr/>
        </p:nvSpPr>
        <p:spPr>
          <a:xfrm>
            <a:off x="936575" y="7395865"/>
            <a:ext cx="1338114" cy="1605706"/>
          </a:xfrm>
          <a:custGeom>
            <a:avLst/>
            <a:gdLst/>
            <a:ahLst/>
            <a:cxnLst/>
            <a:rect l="l" t="t" r="r" b="b"/>
            <a:pathLst>
              <a:path w="1338114" h="1605706">
                <a:moveTo>
                  <a:pt x="0" y="0"/>
                </a:moveTo>
                <a:lnTo>
                  <a:pt x="1338114" y="0"/>
                </a:lnTo>
                <a:lnTo>
                  <a:pt x="1338114" y="1605706"/>
                </a:lnTo>
                <a:lnTo>
                  <a:pt x="0" y="16057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98" b="-298"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2676079" y="7663457"/>
            <a:ext cx="3568304" cy="446038"/>
            <a:chOff x="0" y="0"/>
            <a:chExt cx="4757738" cy="59471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757738" cy="594717"/>
            </a:xfrm>
            <a:custGeom>
              <a:avLst/>
              <a:gdLst/>
              <a:ahLst/>
              <a:cxnLst/>
              <a:rect l="l" t="t" r="r" b="b"/>
              <a:pathLst>
                <a:path w="4757738" h="594717">
                  <a:moveTo>
                    <a:pt x="0" y="0"/>
                  </a:moveTo>
                  <a:lnTo>
                    <a:pt x="4757738" y="0"/>
                  </a:lnTo>
                  <a:lnTo>
                    <a:pt x="4757738" y="594717"/>
                  </a:lnTo>
                  <a:lnTo>
                    <a:pt x="0" y="594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4757738" cy="6423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750" b="1">
                  <a:solidFill>
                    <a:srgbClr val="F4CAB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Sprint 4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676079" y="8269932"/>
            <a:ext cx="7817346" cy="428030"/>
            <a:chOff x="0" y="0"/>
            <a:chExt cx="10423128" cy="57070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423128" cy="570707"/>
            </a:xfrm>
            <a:custGeom>
              <a:avLst/>
              <a:gdLst/>
              <a:ahLst/>
              <a:cxnLst/>
              <a:rect l="l" t="t" r="r" b="b"/>
              <a:pathLst>
                <a:path w="10423128" h="570707">
                  <a:moveTo>
                    <a:pt x="0" y="0"/>
                  </a:moveTo>
                  <a:lnTo>
                    <a:pt x="10423128" y="0"/>
                  </a:lnTo>
                  <a:lnTo>
                    <a:pt x="10423128" y="570707"/>
                  </a:lnTo>
                  <a:lnTo>
                    <a:pt x="0" y="5707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10423128" cy="6564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App development and UI upgrades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6556" y="6221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53964" y="592336"/>
            <a:ext cx="5745064" cy="3003649"/>
            <a:chOff x="0" y="0"/>
            <a:chExt cx="7660085" cy="40048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60085" cy="4004865"/>
            </a:xfrm>
            <a:custGeom>
              <a:avLst/>
              <a:gdLst/>
              <a:ahLst/>
              <a:cxnLst/>
              <a:rect l="l" t="t" r="r" b="b"/>
              <a:pathLst>
                <a:path w="7660085" h="4004865">
                  <a:moveTo>
                    <a:pt x="0" y="0"/>
                  </a:moveTo>
                  <a:lnTo>
                    <a:pt x="7660085" y="0"/>
                  </a:lnTo>
                  <a:lnTo>
                    <a:pt x="7660085" y="4004865"/>
                  </a:lnTo>
                  <a:lnTo>
                    <a:pt x="0" y="40048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660085" cy="4052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625"/>
                </a:lnSpc>
              </a:pPr>
              <a:r>
                <a:rPr lang="en-US" sz="4499" b="1">
                  <a:solidFill>
                    <a:srgbClr val="FFB3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Source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6255" y="1633538"/>
            <a:ext cx="28575" cy="7090022"/>
            <a:chOff x="0" y="0"/>
            <a:chExt cx="38100" cy="94533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00" cy="9453372"/>
            </a:xfrm>
            <a:custGeom>
              <a:avLst/>
              <a:gdLst/>
              <a:ahLst/>
              <a:cxnLst/>
              <a:rect l="l" t="t" r="r" b="b"/>
              <a:pathLst>
                <a:path w="38100" h="9453372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434322"/>
                  </a:lnTo>
                  <a:cubicBezTo>
                    <a:pt x="38100" y="9444863"/>
                    <a:pt x="29591" y="9453372"/>
                    <a:pt x="19050" y="9453372"/>
                  </a:cubicBezTo>
                  <a:cubicBezTo>
                    <a:pt x="8509" y="9453372"/>
                    <a:pt x="0" y="9444863"/>
                    <a:pt x="0" y="9434322"/>
                  </a:cubicBezTo>
                  <a:close/>
                </a:path>
              </a:pathLst>
            </a:custGeom>
            <a:solidFill>
              <a:srgbClr val="662E4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10048" y="2103835"/>
            <a:ext cx="646211" cy="28575"/>
            <a:chOff x="0" y="0"/>
            <a:chExt cx="861615" cy="38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1568" cy="38100"/>
            </a:xfrm>
            <a:custGeom>
              <a:avLst/>
              <a:gdLst/>
              <a:ahLst/>
              <a:cxnLst/>
              <a:rect l="l" t="t" r="r" b="b"/>
              <a:pathLst>
                <a:path w="861568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42518" y="0"/>
                  </a:lnTo>
                  <a:cubicBezTo>
                    <a:pt x="853059" y="0"/>
                    <a:pt x="861568" y="8509"/>
                    <a:pt x="861568" y="19050"/>
                  </a:cubicBezTo>
                  <a:cubicBezTo>
                    <a:pt x="861568" y="29591"/>
                    <a:pt x="853059" y="38100"/>
                    <a:pt x="842518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662E4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53889" y="1875830"/>
            <a:ext cx="484734" cy="484734"/>
            <a:chOff x="0" y="0"/>
            <a:chExt cx="646312" cy="6463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46303" cy="646303"/>
            </a:xfrm>
            <a:custGeom>
              <a:avLst/>
              <a:gdLst/>
              <a:ahLst/>
              <a:cxnLst/>
              <a:rect l="l" t="t" r="r" b="b"/>
              <a:pathLst>
                <a:path w="646303" h="646303">
                  <a:moveTo>
                    <a:pt x="0" y="43053"/>
                  </a:moveTo>
                  <a:cubicBezTo>
                    <a:pt x="0" y="19304"/>
                    <a:pt x="19304" y="0"/>
                    <a:pt x="43053" y="0"/>
                  </a:cubicBezTo>
                  <a:lnTo>
                    <a:pt x="603250" y="0"/>
                  </a:lnTo>
                  <a:cubicBezTo>
                    <a:pt x="626999" y="0"/>
                    <a:pt x="646303" y="19304"/>
                    <a:pt x="646303" y="43053"/>
                  </a:cubicBezTo>
                  <a:lnTo>
                    <a:pt x="646303" y="603250"/>
                  </a:lnTo>
                  <a:cubicBezTo>
                    <a:pt x="646303" y="626999"/>
                    <a:pt x="626999" y="646303"/>
                    <a:pt x="603250" y="646303"/>
                  </a:cubicBezTo>
                  <a:lnTo>
                    <a:pt x="43053" y="646303"/>
                  </a:lnTo>
                  <a:cubicBezTo>
                    <a:pt x="19304" y="646303"/>
                    <a:pt x="0" y="626999"/>
                    <a:pt x="0" y="603250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23837" y="1902694"/>
            <a:ext cx="344686" cy="430858"/>
            <a:chOff x="0" y="0"/>
            <a:chExt cx="459582" cy="5744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9582" cy="574477"/>
            </a:xfrm>
            <a:custGeom>
              <a:avLst/>
              <a:gdLst/>
              <a:ahLst/>
              <a:cxnLst/>
              <a:rect l="l" t="t" r="r" b="b"/>
              <a:pathLst>
                <a:path w="459582" h="574477">
                  <a:moveTo>
                    <a:pt x="0" y="0"/>
                  </a:moveTo>
                  <a:lnTo>
                    <a:pt x="459582" y="0"/>
                  </a:lnTo>
                  <a:lnTo>
                    <a:pt x="459582" y="574477"/>
                  </a:lnTo>
                  <a:lnTo>
                    <a:pt x="0" y="5744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459582" cy="5363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687"/>
                </a:lnSpc>
              </a:pPr>
              <a:r>
                <a:rPr lang="en-US" sz="2687" b="1">
                  <a:solidFill>
                    <a:srgbClr val="F4CAB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73474" y="1848891"/>
            <a:ext cx="3010197" cy="717947"/>
            <a:chOff x="0" y="0"/>
            <a:chExt cx="4013597" cy="95726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13597" cy="957263"/>
            </a:xfrm>
            <a:custGeom>
              <a:avLst/>
              <a:gdLst/>
              <a:ahLst/>
              <a:cxnLst/>
              <a:rect l="l" t="t" r="r" b="b"/>
              <a:pathLst>
                <a:path w="4013597" h="957263">
                  <a:moveTo>
                    <a:pt x="0" y="0"/>
                  </a:moveTo>
                  <a:lnTo>
                    <a:pt x="4013597" y="0"/>
                  </a:lnTo>
                  <a:lnTo>
                    <a:pt x="4013597" y="957263"/>
                  </a:lnTo>
                  <a:lnTo>
                    <a:pt x="0" y="9572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013597" cy="9858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2249" b="1">
                  <a:solidFill>
                    <a:srgbClr val="F4CAB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Pima Indians Dataset </a:t>
              </a:r>
            </a:p>
            <a:p>
              <a:pPr algn="l">
                <a:lnSpc>
                  <a:spcPts val="2812"/>
                </a:lnSpc>
              </a:pPr>
              <a:endParaRPr lang="en-US" sz="2249" b="1">
                <a:solidFill>
                  <a:srgbClr val="F4CAB8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21" name="Freeform 21" descr="preencoded.png">
            <a:hlinkClick r:id="rId3" tooltip="https://www.kaggle.com/datasets/uciml/pima-indians-diabetes-database"/>
          </p:cNvPr>
          <p:cNvSpPr/>
          <p:nvPr/>
        </p:nvSpPr>
        <p:spPr>
          <a:xfrm>
            <a:off x="2073474" y="2809131"/>
            <a:ext cx="15460564" cy="2154287"/>
          </a:xfrm>
          <a:custGeom>
            <a:avLst/>
            <a:gdLst/>
            <a:ahLst/>
            <a:cxnLst/>
            <a:rect l="l" t="t" r="r" b="b"/>
            <a:pathLst>
              <a:path w="15460564" h="2154287">
                <a:moveTo>
                  <a:pt x="0" y="0"/>
                </a:moveTo>
                <a:lnTo>
                  <a:pt x="15460564" y="0"/>
                </a:lnTo>
                <a:lnTo>
                  <a:pt x="15460564" y="2154288"/>
                </a:lnTo>
                <a:lnTo>
                  <a:pt x="0" y="2154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" r="-33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2073474" y="5205710"/>
            <a:ext cx="15460564" cy="344686"/>
            <a:chOff x="0" y="0"/>
            <a:chExt cx="20614085" cy="4595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614084" cy="459582"/>
            </a:xfrm>
            <a:custGeom>
              <a:avLst/>
              <a:gdLst/>
              <a:ahLst/>
              <a:cxnLst/>
              <a:rect l="l" t="t" r="r" b="b"/>
              <a:pathLst>
                <a:path w="20614084" h="459582">
                  <a:moveTo>
                    <a:pt x="0" y="0"/>
                  </a:moveTo>
                  <a:lnTo>
                    <a:pt x="20614084" y="0"/>
                  </a:lnTo>
                  <a:lnTo>
                    <a:pt x="20614084" y="459582"/>
                  </a:lnTo>
                  <a:lnTo>
                    <a:pt x="0" y="459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20614085" cy="5167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1687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768 female patients, 9 columns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10048" y="6451401"/>
            <a:ext cx="646211" cy="28575"/>
            <a:chOff x="0" y="0"/>
            <a:chExt cx="861615" cy="38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61568" cy="38100"/>
            </a:xfrm>
            <a:custGeom>
              <a:avLst/>
              <a:gdLst/>
              <a:ahLst/>
              <a:cxnLst/>
              <a:rect l="l" t="t" r="r" b="b"/>
              <a:pathLst>
                <a:path w="861568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42518" y="0"/>
                  </a:lnTo>
                  <a:cubicBezTo>
                    <a:pt x="853059" y="0"/>
                    <a:pt x="861568" y="8509"/>
                    <a:pt x="861568" y="19050"/>
                  </a:cubicBezTo>
                  <a:cubicBezTo>
                    <a:pt x="861568" y="29591"/>
                    <a:pt x="853059" y="38100"/>
                    <a:pt x="842518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662E42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53889" y="6223396"/>
            <a:ext cx="484734" cy="484734"/>
            <a:chOff x="0" y="0"/>
            <a:chExt cx="646312" cy="64631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46303" cy="646303"/>
            </a:xfrm>
            <a:custGeom>
              <a:avLst/>
              <a:gdLst/>
              <a:ahLst/>
              <a:cxnLst/>
              <a:rect l="l" t="t" r="r" b="b"/>
              <a:pathLst>
                <a:path w="646303" h="646303">
                  <a:moveTo>
                    <a:pt x="0" y="43053"/>
                  </a:moveTo>
                  <a:cubicBezTo>
                    <a:pt x="0" y="19304"/>
                    <a:pt x="19304" y="0"/>
                    <a:pt x="43053" y="0"/>
                  </a:cubicBezTo>
                  <a:lnTo>
                    <a:pt x="603250" y="0"/>
                  </a:lnTo>
                  <a:cubicBezTo>
                    <a:pt x="626999" y="0"/>
                    <a:pt x="646303" y="19304"/>
                    <a:pt x="646303" y="43053"/>
                  </a:cubicBezTo>
                  <a:lnTo>
                    <a:pt x="646303" y="603250"/>
                  </a:lnTo>
                  <a:cubicBezTo>
                    <a:pt x="646303" y="626999"/>
                    <a:pt x="626999" y="646303"/>
                    <a:pt x="603250" y="646303"/>
                  </a:cubicBezTo>
                  <a:lnTo>
                    <a:pt x="43053" y="646303"/>
                  </a:lnTo>
                  <a:cubicBezTo>
                    <a:pt x="19304" y="646303"/>
                    <a:pt x="0" y="626999"/>
                    <a:pt x="0" y="603250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823837" y="6250260"/>
            <a:ext cx="344686" cy="430857"/>
            <a:chOff x="0" y="0"/>
            <a:chExt cx="459582" cy="5744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59582" cy="574477"/>
            </a:xfrm>
            <a:custGeom>
              <a:avLst/>
              <a:gdLst/>
              <a:ahLst/>
              <a:cxnLst/>
              <a:rect l="l" t="t" r="r" b="b"/>
              <a:pathLst>
                <a:path w="459582" h="574477">
                  <a:moveTo>
                    <a:pt x="0" y="0"/>
                  </a:moveTo>
                  <a:lnTo>
                    <a:pt x="459582" y="0"/>
                  </a:lnTo>
                  <a:lnTo>
                    <a:pt x="459582" y="574477"/>
                  </a:lnTo>
                  <a:lnTo>
                    <a:pt x="0" y="5744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38100"/>
              <a:ext cx="459582" cy="5363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687"/>
                </a:lnSpc>
              </a:pPr>
              <a:r>
                <a:rPr lang="en-US" sz="2687" b="1">
                  <a:solidFill>
                    <a:srgbClr val="F4CAB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073474" y="6196459"/>
            <a:ext cx="2872531" cy="358974"/>
            <a:chOff x="0" y="0"/>
            <a:chExt cx="3830042" cy="47863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830042" cy="478632"/>
            </a:xfrm>
            <a:custGeom>
              <a:avLst/>
              <a:gdLst/>
              <a:ahLst/>
              <a:cxnLst/>
              <a:rect l="l" t="t" r="r" b="b"/>
              <a:pathLst>
                <a:path w="3830042" h="478632">
                  <a:moveTo>
                    <a:pt x="0" y="0"/>
                  </a:moveTo>
                  <a:lnTo>
                    <a:pt x="3830042" y="0"/>
                  </a:lnTo>
                  <a:lnTo>
                    <a:pt x="3830042" y="478632"/>
                  </a:lnTo>
                  <a:lnTo>
                    <a:pt x="0" y="4786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3830042" cy="5072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2249" b="1">
                  <a:solidFill>
                    <a:srgbClr val="F4CAB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Key Features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073474" y="6684615"/>
            <a:ext cx="15460564" cy="344686"/>
            <a:chOff x="0" y="0"/>
            <a:chExt cx="20614085" cy="45958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0614084" cy="459582"/>
            </a:xfrm>
            <a:custGeom>
              <a:avLst/>
              <a:gdLst/>
              <a:ahLst/>
              <a:cxnLst/>
              <a:rect l="l" t="t" r="r" b="b"/>
              <a:pathLst>
                <a:path w="20614084" h="459582">
                  <a:moveTo>
                    <a:pt x="0" y="0"/>
                  </a:moveTo>
                  <a:lnTo>
                    <a:pt x="20614084" y="0"/>
                  </a:lnTo>
                  <a:lnTo>
                    <a:pt x="20614084" y="459582"/>
                  </a:lnTo>
                  <a:lnTo>
                    <a:pt x="0" y="459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20614085" cy="5167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1687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Glucose, BMI, Age, etc.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10048" y="7930306"/>
            <a:ext cx="646211" cy="28575"/>
            <a:chOff x="0" y="0"/>
            <a:chExt cx="861615" cy="381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61568" cy="38100"/>
            </a:xfrm>
            <a:custGeom>
              <a:avLst/>
              <a:gdLst/>
              <a:ahLst/>
              <a:cxnLst/>
              <a:rect l="l" t="t" r="r" b="b"/>
              <a:pathLst>
                <a:path w="861568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42518" y="0"/>
                  </a:lnTo>
                  <a:cubicBezTo>
                    <a:pt x="853059" y="0"/>
                    <a:pt x="861568" y="8509"/>
                    <a:pt x="861568" y="19050"/>
                  </a:cubicBezTo>
                  <a:cubicBezTo>
                    <a:pt x="861568" y="29591"/>
                    <a:pt x="853059" y="38100"/>
                    <a:pt x="842518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662E42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753889" y="7702302"/>
            <a:ext cx="484734" cy="484734"/>
            <a:chOff x="0" y="0"/>
            <a:chExt cx="646312" cy="64631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46303" cy="646303"/>
            </a:xfrm>
            <a:custGeom>
              <a:avLst/>
              <a:gdLst/>
              <a:ahLst/>
              <a:cxnLst/>
              <a:rect l="l" t="t" r="r" b="b"/>
              <a:pathLst>
                <a:path w="646303" h="646303">
                  <a:moveTo>
                    <a:pt x="0" y="43053"/>
                  </a:moveTo>
                  <a:cubicBezTo>
                    <a:pt x="0" y="19304"/>
                    <a:pt x="19304" y="0"/>
                    <a:pt x="43053" y="0"/>
                  </a:cubicBezTo>
                  <a:lnTo>
                    <a:pt x="603250" y="0"/>
                  </a:lnTo>
                  <a:cubicBezTo>
                    <a:pt x="626999" y="0"/>
                    <a:pt x="646303" y="19304"/>
                    <a:pt x="646303" y="43053"/>
                  </a:cubicBezTo>
                  <a:lnTo>
                    <a:pt x="646303" y="603250"/>
                  </a:lnTo>
                  <a:cubicBezTo>
                    <a:pt x="646303" y="626999"/>
                    <a:pt x="626999" y="646303"/>
                    <a:pt x="603250" y="646303"/>
                  </a:cubicBezTo>
                  <a:lnTo>
                    <a:pt x="43053" y="646303"/>
                  </a:lnTo>
                  <a:cubicBezTo>
                    <a:pt x="19304" y="646303"/>
                    <a:pt x="0" y="626999"/>
                    <a:pt x="0" y="603250"/>
                  </a:cubicBezTo>
                  <a:close/>
                </a:path>
              </a:pathLst>
            </a:custGeom>
            <a:solidFill>
              <a:srgbClr val="4D1529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823837" y="7729165"/>
            <a:ext cx="344686" cy="430857"/>
            <a:chOff x="0" y="0"/>
            <a:chExt cx="459582" cy="57447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59582" cy="574477"/>
            </a:xfrm>
            <a:custGeom>
              <a:avLst/>
              <a:gdLst/>
              <a:ahLst/>
              <a:cxnLst/>
              <a:rect l="l" t="t" r="r" b="b"/>
              <a:pathLst>
                <a:path w="459582" h="574477">
                  <a:moveTo>
                    <a:pt x="0" y="0"/>
                  </a:moveTo>
                  <a:lnTo>
                    <a:pt x="459582" y="0"/>
                  </a:lnTo>
                  <a:lnTo>
                    <a:pt x="459582" y="574477"/>
                  </a:lnTo>
                  <a:lnTo>
                    <a:pt x="0" y="5744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38100"/>
              <a:ext cx="459582" cy="5363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687"/>
                </a:lnSpc>
              </a:pPr>
              <a:r>
                <a:rPr lang="en-US" sz="2687" b="1">
                  <a:solidFill>
                    <a:srgbClr val="F4CAB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2073474" y="7675364"/>
            <a:ext cx="2872531" cy="358974"/>
            <a:chOff x="0" y="0"/>
            <a:chExt cx="3830042" cy="47863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830042" cy="478632"/>
            </a:xfrm>
            <a:custGeom>
              <a:avLst/>
              <a:gdLst/>
              <a:ahLst/>
              <a:cxnLst/>
              <a:rect l="l" t="t" r="r" b="b"/>
              <a:pathLst>
                <a:path w="3830042" h="478632">
                  <a:moveTo>
                    <a:pt x="0" y="0"/>
                  </a:moveTo>
                  <a:lnTo>
                    <a:pt x="3830042" y="0"/>
                  </a:lnTo>
                  <a:lnTo>
                    <a:pt x="3830042" y="478632"/>
                  </a:lnTo>
                  <a:lnTo>
                    <a:pt x="0" y="4786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3830042" cy="5072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2249" b="1">
                  <a:solidFill>
                    <a:srgbClr val="F4CAB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Authenticity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2073474" y="8163520"/>
            <a:ext cx="15460564" cy="344686"/>
            <a:chOff x="0" y="0"/>
            <a:chExt cx="20614085" cy="459582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0614084" cy="459582"/>
            </a:xfrm>
            <a:custGeom>
              <a:avLst/>
              <a:gdLst/>
              <a:ahLst/>
              <a:cxnLst/>
              <a:rect l="l" t="t" r="r" b="b"/>
              <a:pathLst>
                <a:path w="20614084" h="459582">
                  <a:moveTo>
                    <a:pt x="0" y="0"/>
                  </a:moveTo>
                  <a:lnTo>
                    <a:pt x="20614084" y="0"/>
                  </a:lnTo>
                  <a:lnTo>
                    <a:pt x="20614084" y="459582"/>
                  </a:lnTo>
                  <a:lnTo>
                    <a:pt x="0" y="459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20614085" cy="5167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1687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Real clinical data with limitations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52190" y="669577"/>
            <a:ext cx="6493371" cy="3067645"/>
            <a:chOff x="0" y="0"/>
            <a:chExt cx="8657828" cy="40901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57828" cy="4090193"/>
            </a:xfrm>
            <a:custGeom>
              <a:avLst/>
              <a:gdLst/>
              <a:ahLst/>
              <a:cxnLst/>
              <a:rect l="l" t="t" r="r" b="b"/>
              <a:pathLst>
                <a:path w="8657828" h="4090193">
                  <a:moveTo>
                    <a:pt x="0" y="0"/>
                  </a:moveTo>
                  <a:lnTo>
                    <a:pt x="8657828" y="0"/>
                  </a:lnTo>
                  <a:lnTo>
                    <a:pt x="8657828" y="4090193"/>
                  </a:lnTo>
                  <a:lnTo>
                    <a:pt x="0" y="4090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657828" cy="41473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374"/>
                </a:lnSpc>
              </a:pPr>
              <a:r>
                <a:rPr lang="en-US" sz="5062" b="1">
                  <a:solidFill>
                    <a:srgbClr val="FFB3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EDA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52190" y="2089845"/>
            <a:ext cx="3246685" cy="405854"/>
            <a:chOff x="0" y="0"/>
            <a:chExt cx="4328913" cy="5411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28913" cy="541138"/>
            </a:xfrm>
            <a:custGeom>
              <a:avLst/>
              <a:gdLst/>
              <a:ahLst/>
              <a:cxnLst/>
              <a:rect l="l" t="t" r="r" b="b"/>
              <a:pathLst>
                <a:path w="4328913" h="541138">
                  <a:moveTo>
                    <a:pt x="0" y="0"/>
                  </a:moveTo>
                  <a:lnTo>
                    <a:pt x="4328913" y="0"/>
                  </a:lnTo>
                  <a:lnTo>
                    <a:pt x="4328913" y="541138"/>
                  </a:lnTo>
                  <a:lnTo>
                    <a:pt x="0" y="541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328913" cy="5697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499" b="1">
                  <a:solidFill>
                    <a:srgbClr val="FFB3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Statistical Analysis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2190" y="2739181"/>
            <a:ext cx="5933331" cy="778966"/>
            <a:chOff x="0" y="0"/>
            <a:chExt cx="7911108" cy="10386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11109" cy="1038622"/>
            </a:xfrm>
            <a:custGeom>
              <a:avLst/>
              <a:gdLst/>
              <a:ahLst/>
              <a:cxnLst/>
              <a:rect l="l" t="t" r="r" b="b"/>
              <a:pathLst>
                <a:path w="7911109" h="1038622">
                  <a:moveTo>
                    <a:pt x="0" y="0"/>
                  </a:moveTo>
                  <a:lnTo>
                    <a:pt x="7911109" y="0"/>
                  </a:lnTo>
                  <a:lnTo>
                    <a:pt x="7911109" y="1038622"/>
                  </a:lnTo>
                  <a:lnTo>
                    <a:pt x="0" y="1038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7911108" cy="11148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1874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Observation: Zeros found in Glucose, Insulin fields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52190" y="3737222"/>
            <a:ext cx="5933331" cy="778966"/>
            <a:chOff x="0" y="0"/>
            <a:chExt cx="7911108" cy="10386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11109" cy="1038622"/>
            </a:xfrm>
            <a:custGeom>
              <a:avLst/>
              <a:gdLst/>
              <a:ahLst/>
              <a:cxnLst/>
              <a:rect l="l" t="t" r="r" b="b"/>
              <a:pathLst>
                <a:path w="7911109" h="1038622">
                  <a:moveTo>
                    <a:pt x="0" y="0"/>
                  </a:moveTo>
                  <a:lnTo>
                    <a:pt x="7911109" y="0"/>
                  </a:lnTo>
                  <a:lnTo>
                    <a:pt x="7911109" y="1038622"/>
                  </a:lnTo>
                  <a:lnTo>
                    <a:pt x="0" y="10386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7911108" cy="11148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1874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Insights: Strong correlation between Glucose, BMI and diabetes</a:t>
              </a:r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7389167" y="2120205"/>
            <a:ext cx="10056019" cy="8044755"/>
          </a:xfrm>
          <a:custGeom>
            <a:avLst/>
            <a:gdLst/>
            <a:ahLst/>
            <a:cxnLst/>
            <a:rect l="l" t="t" r="r" b="b"/>
            <a:pathLst>
              <a:path w="10056019" h="8044755">
                <a:moveTo>
                  <a:pt x="0" y="0"/>
                </a:moveTo>
                <a:lnTo>
                  <a:pt x="10056019" y="0"/>
                </a:lnTo>
                <a:lnTo>
                  <a:pt x="10056019" y="8044755"/>
                </a:lnTo>
                <a:lnTo>
                  <a:pt x="0" y="8044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" b="-12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78631" y="376089"/>
            <a:ext cx="5108079" cy="1434702"/>
            <a:chOff x="0" y="0"/>
            <a:chExt cx="6810772" cy="19129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10772" cy="1912937"/>
            </a:xfrm>
            <a:custGeom>
              <a:avLst/>
              <a:gdLst/>
              <a:ahLst/>
              <a:cxnLst/>
              <a:rect l="l" t="t" r="r" b="b"/>
              <a:pathLst>
                <a:path w="6810772" h="1912937">
                  <a:moveTo>
                    <a:pt x="0" y="0"/>
                  </a:moveTo>
                  <a:lnTo>
                    <a:pt x="6810772" y="0"/>
                  </a:lnTo>
                  <a:lnTo>
                    <a:pt x="6810772" y="1912937"/>
                  </a:lnTo>
                  <a:lnTo>
                    <a:pt x="0" y="1912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810772" cy="19510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812" b="1">
                  <a:solidFill>
                    <a:srgbClr val="FFB3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Feature Engineering &amp; Model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082504" y="2306091"/>
            <a:ext cx="1823591" cy="227856"/>
            <a:chOff x="0" y="0"/>
            <a:chExt cx="2431455" cy="3038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31455" cy="303808"/>
            </a:xfrm>
            <a:custGeom>
              <a:avLst/>
              <a:gdLst/>
              <a:ahLst/>
              <a:cxnLst/>
              <a:rect l="l" t="t" r="r" b="b"/>
              <a:pathLst>
                <a:path w="2431455" h="303808">
                  <a:moveTo>
                    <a:pt x="0" y="0"/>
                  </a:moveTo>
                  <a:lnTo>
                    <a:pt x="2431455" y="0"/>
                  </a:lnTo>
                  <a:lnTo>
                    <a:pt x="2431455" y="303808"/>
                  </a:lnTo>
                  <a:lnTo>
                    <a:pt x="0" y="3038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431455" cy="332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750"/>
                </a:lnSpc>
              </a:pPr>
              <a:r>
                <a:rPr lang="en-US" sz="1375" b="1">
                  <a:solidFill>
                    <a:srgbClr val="F4CAB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Add Features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8631" y="2615952"/>
            <a:ext cx="5427464" cy="218777"/>
            <a:chOff x="0" y="0"/>
            <a:chExt cx="7236618" cy="2917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236618" cy="291703"/>
            </a:xfrm>
            <a:custGeom>
              <a:avLst/>
              <a:gdLst/>
              <a:ahLst/>
              <a:cxnLst/>
              <a:rect l="l" t="t" r="r" b="b"/>
              <a:pathLst>
                <a:path w="7236618" h="291703">
                  <a:moveTo>
                    <a:pt x="0" y="0"/>
                  </a:moveTo>
                  <a:lnTo>
                    <a:pt x="7236618" y="0"/>
                  </a:lnTo>
                  <a:lnTo>
                    <a:pt x="7236618" y="291703"/>
                  </a:lnTo>
                  <a:lnTo>
                    <a:pt x="0" y="291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236618" cy="3298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687"/>
                </a:lnSpc>
              </a:pPr>
              <a:r>
                <a:rPr lang="en-US" sz="1062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Glucose_BMI, Age_Group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6111180" y="1105346"/>
            <a:ext cx="6065639" cy="6065639"/>
          </a:xfrm>
          <a:custGeom>
            <a:avLst/>
            <a:gdLst/>
            <a:ahLst/>
            <a:cxnLst/>
            <a:rect l="l" t="t" r="r" b="b"/>
            <a:pathLst>
              <a:path w="6065639" h="6065639">
                <a:moveTo>
                  <a:pt x="0" y="0"/>
                </a:moveTo>
                <a:lnTo>
                  <a:pt x="6065639" y="0"/>
                </a:lnTo>
                <a:lnTo>
                  <a:pt x="6065639" y="6065639"/>
                </a:lnTo>
                <a:lnTo>
                  <a:pt x="0" y="6065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 descr="preencoded.png"/>
          <p:cNvSpPr/>
          <p:nvPr/>
        </p:nvSpPr>
        <p:spPr>
          <a:xfrm>
            <a:off x="7820844" y="2273275"/>
            <a:ext cx="204639" cy="255686"/>
          </a:xfrm>
          <a:custGeom>
            <a:avLst/>
            <a:gdLst/>
            <a:ahLst/>
            <a:cxnLst/>
            <a:rect l="l" t="t" r="r" b="b"/>
            <a:pathLst>
              <a:path w="204639" h="255686">
                <a:moveTo>
                  <a:pt x="0" y="0"/>
                </a:moveTo>
                <a:lnTo>
                  <a:pt x="204638" y="0"/>
                </a:lnTo>
                <a:lnTo>
                  <a:pt x="204638" y="255686"/>
                </a:lnTo>
                <a:lnTo>
                  <a:pt x="0" y="255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51" b="-1451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2381905" y="2306091"/>
            <a:ext cx="1823591" cy="227856"/>
            <a:chOff x="0" y="0"/>
            <a:chExt cx="2431455" cy="30380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31455" cy="303808"/>
            </a:xfrm>
            <a:custGeom>
              <a:avLst/>
              <a:gdLst/>
              <a:ahLst/>
              <a:cxnLst/>
              <a:rect l="l" t="t" r="r" b="b"/>
              <a:pathLst>
                <a:path w="2431455" h="303808">
                  <a:moveTo>
                    <a:pt x="0" y="0"/>
                  </a:moveTo>
                  <a:lnTo>
                    <a:pt x="2431455" y="0"/>
                  </a:lnTo>
                  <a:lnTo>
                    <a:pt x="2431455" y="303808"/>
                  </a:lnTo>
                  <a:lnTo>
                    <a:pt x="0" y="3038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431455" cy="332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750"/>
                </a:lnSpc>
              </a:pPr>
              <a:r>
                <a:rPr lang="en-US" sz="1375" b="1">
                  <a:solidFill>
                    <a:srgbClr val="F4CAB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Drop Redundant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381905" y="2615952"/>
            <a:ext cx="5427464" cy="218777"/>
            <a:chOff x="0" y="0"/>
            <a:chExt cx="7236618" cy="29170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236618" cy="291703"/>
            </a:xfrm>
            <a:custGeom>
              <a:avLst/>
              <a:gdLst/>
              <a:ahLst/>
              <a:cxnLst/>
              <a:rect l="l" t="t" r="r" b="b"/>
              <a:pathLst>
                <a:path w="7236618" h="291703">
                  <a:moveTo>
                    <a:pt x="0" y="0"/>
                  </a:moveTo>
                  <a:lnTo>
                    <a:pt x="7236618" y="0"/>
                  </a:lnTo>
                  <a:lnTo>
                    <a:pt x="7236618" y="291703"/>
                  </a:lnTo>
                  <a:lnTo>
                    <a:pt x="0" y="291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7236618" cy="3298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87"/>
                </a:lnSpc>
              </a:pPr>
              <a:r>
                <a:rPr lang="en-US" sz="1062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Removed correlated variables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6111180" y="1105346"/>
            <a:ext cx="6065639" cy="6065639"/>
          </a:xfrm>
          <a:custGeom>
            <a:avLst/>
            <a:gdLst/>
            <a:ahLst/>
            <a:cxnLst/>
            <a:rect l="l" t="t" r="r" b="b"/>
            <a:pathLst>
              <a:path w="6065639" h="6065639">
                <a:moveTo>
                  <a:pt x="0" y="0"/>
                </a:moveTo>
                <a:lnTo>
                  <a:pt x="6065639" y="0"/>
                </a:lnTo>
                <a:lnTo>
                  <a:pt x="6065639" y="6065639"/>
                </a:lnTo>
                <a:lnTo>
                  <a:pt x="0" y="6065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Freeform 24" descr="preencoded.png"/>
          <p:cNvSpPr/>
          <p:nvPr/>
        </p:nvSpPr>
        <p:spPr>
          <a:xfrm>
            <a:off x="10778505" y="2789411"/>
            <a:ext cx="204639" cy="255686"/>
          </a:xfrm>
          <a:custGeom>
            <a:avLst/>
            <a:gdLst/>
            <a:ahLst/>
            <a:cxnLst/>
            <a:rect l="l" t="t" r="r" b="b"/>
            <a:pathLst>
              <a:path w="204639" h="255686">
                <a:moveTo>
                  <a:pt x="0" y="0"/>
                </a:moveTo>
                <a:lnTo>
                  <a:pt x="204639" y="0"/>
                </a:lnTo>
                <a:lnTo>
                  <a:pt x="204639" y="255687"/>
                </a:lnTo>
                <a:lnTo>
                  <a:pt x="0" y="255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451" b="-1451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2381905" y="5441454"/>
            <a:ext cx="1823591" cy="227856"/>
            <a:chOff x="0" y="0"/>
            <a:chExt cx="2431455" cy="30380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31455" cy="303808"/>
            </a:xfrm>
            <a:custGeom>
              <a:avLst/>
              <a:gdLst/>
              <a:ahLst/>
              <a:cxnLst/>
              <a:rect l="l" t="t" r="r" b="b"/>
              <a:pathLst>
                <a:path w="2431455" h="303808">
                  <a:moveTo>
                    <a:pt x="0" y="0"/>
                  </a:moveTo>
                  <a:lnTo>
                    <a:pt x="2431455" y="0"/>
                  </a:lnTo>
                  <a:lnTo>
                    <a:pt x="2431455" y="303808"/>
                  </a:lnTo>
                  <a:lnTo>
                    <a:pt x="0" y="3038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2431455" cy="332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750"/>
                </a:lnSpc>
              </a:pPr>
              <a:r>
                <a:rPr lang="en-US" sz="1375" b="1">
                  <a:solidFill>
                    <a:srgbClr val="F4CAB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Balance Data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381905" y="5751314"/>
            <a:ext cx="5427464" cy="218778"/>
            <a:chOff x="0" y="0"/>
            <a:chExt cx="7236618" cy="2917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236618" cy="291703"/>
            </a:xfrm>
            <a:custGeom>
              <a:avLst/>
              <a:gdLst/>
              <a:ahLst/>
              <a:cxnLst/>
              <a:rect l="l" t="t" r="r" b="b"/>
              <a:pathLst>
                <a:path w="7236618" h="291703">
                  <a:moveTo>
                    <a:pt x="0" y="0"/>
                  </a:moveTo>
                  <a:lnTo>
                    <a:pt x="7236618" y="0"/>
                  </a:lnTo>
                  <a:lnTo>
                    <a:pt x="7236618" y="291703"/>
                  </a:lnTo>
                  <a:lnTo>
                    <a:pt x="0" y="291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7236618" cy="3298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687"/>
                </a:lnSpc>
              </a:pPr>
              <a:r>
                <a:rPr lang="en-US" sz="1062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SMOTE for minority class</a:t>
              </a:r>
            </a:p>
          </p:txBody>
        </p:sp>
      </p:grpSp>
      <p:sp>
        <p:nvSpPr>
          <p:cNvPr id="31" name="Freeform 31" descr="preencoded.png"/>
          <p:cNvSpPr/>
          <p:nvPr/>
        </p:nvSpPr>
        <p:spPr>
          <a:xfrm>
            <a:off x="6111180" y="1105346"/>
            <a:ext cx="6065639" cy="6065639"/>
          </a:xfrm>
          <a:custGeom>
            <a:avLst/>
            <a:gdLst/>
            <a:ahLst/>
            <a:cxnLst/>
            <a:rect l="l" t="t" r="r" b="b"/>
            <a:pathLst>
              <a:path w="6065639" h="6065639">
                <a:moveTo>
                  <a:pt x="0" y="0"/>
                </a:moveTo>
                <a:lnTo>
                  <a:pt x="6065639" y="0"/>
                </a:lnTo>
                <a:lnTo>
                  <a:pt x="6065639" y="6065639"/>
                </a:lnTo>
                <a:lnTo>
                  <a:pt x="0" y="60656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2" name="Freeform 32" descr="preencoded.png"/>
          <p:cNvSpPr/>
          <p:nvPr/>
        </p:nvSpPr>
        <p:spPr>
          <a:xfrm>
            <a:off x="10262369" y="5747072"/>
            <a:ext cx="204639" cy="255686"/>
          </a:xfrm>
          <a:custGeom>
            <a:avLst/>
            <a:gdLst/>
            <a:ahLst/>
            <a:cxnLst/>
            <a:rect l="l" t="t" r="r" b="b"/>
            <a:pathLst>
              <a:path w="204639" h="255686">
                <a:moveTo>
                  <a:pt x="0" y="0"/>
                </a:moveTo>
                <a:lnTo>
                  <a:pt x="204638" y="0"/>
                </a:lnTo>
                <a:lnTo>
                  <a:pt x="204638" y="255687"/>
                </a:lnTo>
                <a:lnTo>
                  <a:pt x="0" y="2556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451" b="-1451"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4082504" y="5441454"/>
            <a:ext cx="1823591" cy="227856"/>
            <a:chOff x="0" y="0"/>
            <a:chExt cx="2431455" cy="30380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431455" cy="303808"/>
            </a:xfrm>
            <a:custGeom>
              <a:avLst/>
              <a:gdLst/>
              <a:ahLst/>
              <a:cxnLst/>
              <a:rect l="l" t="t" r="r" b="b"/>
              <a:pathLst>
                <a:path w="2431455" h="303808">
                  <a:moveTo>
                    <a:pt x="0" y="0"/>
                  </a:moveTo>
                  <a:lnTo>
                    <a:pt x="2431455" y="0"/>
                  </a:lnTo>
                  <a:lnTo>
                    <a:pt x="2431455" y="303808"/>
                  </a:lnTo>
                  <a:lnTo>
                    <a:pt x="0" y="3038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2431455" cy="332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750"/>
                </a:lnSpc>
              </a:pPr>
              <a:r>
                <a:rPr lang="en-US" sz="1375" b="1">
                  <a:solidFill>
                    <a:srgbClr val="F4CAB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Train Model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478631" y="5751314"/>
            <a:ext cx="5427464" cy="218778"/>
            <a:chOff x="0" y="0"/>
            <a:chExt cx="7236618" cy="29170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236618" cy="291703"/>
            </a:xfrm>
            <a:custGeom>
              <a:avLst/>
              <a:gdLst/>
              <a:ahLst/>
              <a:cxnLst/>
              <a:rect l="l" t="t" r="r" b="b"/>
              <a:pathLst>
                <a:path w="7236618" h="291703">
                  <a:moveTo>
                    <a:pt x="0" y="0"/>
                  </a:moveTo>
                  <a:lnTo>
                    <a:pt x="7236618" y="0"/>
                  </a:lnTo>
                  <a:lnTo>
                    <a:pt x="7236618" y="291703"/>
                  </a:lnTo>
                  <a:lnTo>
                    <a:pt x="0" y="291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7236618" cy="3298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687"/>
                </a:lnSpc>
              </a:pPr>
              <a:r>
                <a:rPr lang="en-US" sz="1062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Logistic Regression with StandardScaler</a:t>
              </a:r>
            </a:p>
          </p:txBody>
        </p:sp>
      </p:grpSp>
      <p:sp>
        <p:nvSpPr>
          <p:cNvPr id="39" name="Freeform 39" descr="preencoded.png"/>
          <p:cNvSpPr/>
          <p:nvPr/>
        </p:nvSpPr>
        <p:spPr>
          <a:xfrm>
            <a:off x="6111180" y="1105346"/>
            <a:ext cx="6065639" cy="6065639"/>
          </a:xfrm>
          <a:custGeom>
            <a:avLst/>
            <a:gdLst/>
            <a:ahLst/>
            <a:cxnLst/>
            <a:rect l="l" t="t" r="r" b="b"/>
            <a:pathLst>
              <a:path w="6065639" h="6065639">
                <a:moveTo>
                  <a:pt x="0" y="0"/>
                </a:moveTo>
                <a:lnTo>
                  <a:pt x="6065639" y="0"/>
                </a:lnTo>
                <a:lnTo>
                  <a:pt x="6065639" y="6065639"/>
                </a:lnTo>
                <a:lnTo>
                  <a:pt x="0" y="60656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40" name="Freeform 40" descr="preencoded.png"/>
          <p:cNvSpPr/>
          <p:nvPr/>
        </p:nvSpPr>
        <p:spPr>
          <a:xfrm>
            <a:off x="7304707" y="5230936"/>
            <a:ext cx="204639" cy="255686"/>
          </a:xfrm>
          <a:custGeom>
            <a:avLst/>
            <a:gdLst/>
            <a:ahLst/>
            <a:cxnLst/>
            <a:rect l="l" t="t" r="r" b="b"/>
            <a:pathLst>
              <a:path w="204639" h="255686">
                <a:moveTo>
                  <a:pt x="0" y="0"/>
                </a:moveTo>
                <a:lnTo>
                  <a:pt x="204639" y="0"/>
                </a:lnTo>
                <a:lnTo>
                  <a:pt x="204639" y="255686"/>
                </a:lnTo>
                <a:lnTo>
                  <a:pt x="0" y="2556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451" b="-1451"/>
            </a:stretch>
          </a:blipFill>
        </p:spPr>
      </p:sp>
      <p:sp>
        <p:nvSpPr>
          <p:cNvPr id="41" name="Freeform 41" descr="preencoded.png"/>
          <p:cNvSpPr/>
          <p:nvPr/>
        </p:nvSpPr>
        <p:spPr>
          <a:xfrm>
            <a:off x="125499" y="6465075"/>
            <a:ext cx="6133729" cy="3680216"/>
          </a:xfrm>
          <a:custGeom>
            <a:avLst/>
            <a:gdLst/>
            <a:ahLst/>
            <a:cxnLst/>
            <a:rect l="l" t="t" r="r" b="b"/>
            <a:pathLst>
              <a:path w="6133729" h="3680216">
                <a:moveTo>
                  <a:pt x="0" y="0"/>
                </a:moveTo>
                <a:lnTo>
                  <a:pt x="6133729" y="0"/>
                </a:lnTo>
                <a:lnTo>
                  <a:pt x="6133729" y="3680216"/>
                </a:lnTo>
                <a:lnTo>
                  <a:pt x="0" y="36802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8" r="-18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68400" y="603796"/>
            <a:ext cx="5855048" cy="731788"/>
            <a:chOff x="0" y="0"/>
            <a:chExt cx="7806730" cy="9757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06730" cy="975717"/>
            </a:xfrm>
            <a:custGeom>
              <a:avLst/>
              <a:gdLst/>
              <a:ahLst/>
              <a:cxnLst/>
              <a:rect l="l" t="t" r="r" b="b"/>
              <a:pathLst>
                <a:path w="7806730" h="975717">
                  <a:moveTo>
                    <a:pt x="0" y="0"/>
                  </a:moveTo>
                  <a:lnTo>
                    <a:pt x="7806730" y="0"/>
                  </a:lnTo>
                  <a:lnTo>
                    <a:pt x="7806730" y="975717"/>
                  </a:lnTo>
                  <a:lnTo>
                    <a:pt x="0" y="975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806730" cy="10233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750"/>
                </a:lnSpc>
              </a:pPr>
              <a:r>
                <a:rPr lang="en-US" sz="4562" b="1">
                  <a:solidFill>
                    <a:srgbClr val="FFB3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Fine Tuning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68400" y="1911697"/>
            <a:ext cx="10978306" cy="8233619"/>
          </a:xfrm>
          <a:custGeom>
            <a:avLst/>
            <a:gdLst/>
            <a:ahLst/>
            <a:cxnLst/>
            <a:rect l="l" t="t" r="r" b="b"/>
            <a:pathLst>
              <a:path w="10978306" h="8233619">
                <a:moveTo>
                  <a:pt x="0" y="0"/>
                </a:moveTo>
                <a:lnTo>
                  <a:pt x="10978306" y="0"/>
                </a:lnTo>
                <a:lnTo>
                  <a:pt x="10978306" y="8233619"/>
                </a:lnTo>
                <a:lnTo>
                  <a:pt x="0" y="82336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" r="-42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705606" y="2411016"/>
            <a:ext cx="4823371" cy="351235"/>
            <a:chOff x="0" y="0"/>
            <a:chExt cx="6431162" cy="4683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31162" cy="468313"/>
            </a:xfrm>
            <a:custGeom>
              <a:avLst/>
              <a:gdLst/>
              <a:ahLst/>
              <a:cxnLst/>
              <a:rect l="l" t="t" r="r" b="b"/>
              <a:pathLst>
                <a:path w="6431162" h="468313">
                  <a:moveTo>
                    <a:pt x="0" y="0"/>
                  </a:moveTo>
                  <a:lnTo>
                    <a:pt x="6431162" y="0"/>
                  </a:lnTo>
                  <a:lnTo>
                    <a:pt x="6431162" y="468313"/>
                  </a:lnTo>
                  <a:lnTo>
                    <a:pt x="0" y="468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6431162" cy="534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54496" lvl="1" indent="-127248" algn="l">
                <a:lnSpc>
                  <a:spcPts val="2749"/>
                </a:lnSpc>
                <a:buFont typeface="Arial"/>
                <a:buChar char="•"/>
              </a:pPr>
              <a:r>
                <a:rPr lang="en-US" sz="1687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Tuned C with GridSearchCV (0.001–100)."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705606" y="2839045"/>
            <a:ext cx="4823371" cy="351235"/>
            <a:chOff x="0" y="0"/>
            <a:chExt cx="6431162" cy="4683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431162" cy="468313"/>
            </a:xfrm>
            <a:custGeom>
              <a:avLst/>
              <a:gdLst/>
              <a:ahLst/>
              <a:cxnLst/>
              <a:rect l="l" t="t" r="r" b="b"/>
              <a:pathLst>
                <a:path w="6431162" h="468313">
                  <a:moveTo>
                    <a:pt x="0" y="0"/>
                  </a:moveTo>
                  <a:lnTo>
                    <a:pt x="6431162" y="0"/>
                  </a:lnTo>
                  <a:lnTo>
                    <a:pt x="6431162" y="468313"/>
                  </a:lnTo>
                  <a:lnTo>
                    <a:pt x="0" y="468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6431162" cy="534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54496" lvl="1" indent="-127248" algn="l">
                <a:lnSpc>
                  <a:spcPts val="2749"/>
                </a:lnSpc>
                <a:buFont typeface="Arial"/>
                <a:buChar char="•"/>
              </a:pPr>
              <a:r>
                <a:rPr lang="en-US" sz="1687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Best: C=1, CV AUC 0.8561.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705606" y="3267075"/>
            <a:ext cx="4823371" cy="702469"/>
            <a:chOff x="0" y="0"/>
            <a:chExt cx="6431162" cy="9366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431162" cy="936625"/>
            </a:xfrm>
            <a:custGeom>
              <a:avLst/>
              <a:gdLst/>
              <a:ahLst/>
              <a:cxnLst/>
              <a:rect l="l" t="t" r="r" b="b"/>
              <a:pathLst>
                <a:path w="6431162" h="936625">
                  <a:moveTo>
                    <a:pt x="0" y="0"/>
                  </a:moveTo>
                  <a:lnTo>
                    <a:pt x="6431162" y="0"/>
                  </a:lnTo>
                  <a:lnTo>
                    <a:pt x="6431162" y="936625"/>
                  </a:lnTo>
                  <a:lnTo>
                    <a:pt x="0" y="936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6431162" cy="1003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254496" lvl="1" indent="-127248" algn="l">
                <a:lnSpc>
                  <a:spcPts val="2749"/>
                </a:lnSpc>
                <a:buFont typeface="Arial"/>
                <a:buChar char="•"/>
              </a:pPr>
              <a:r>
                <a:rPr lang="en-US" sz="1687" b="1">
                  <a:solidFill>
                    <a:srgbClr val="F4CAB8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Focus: Precision for fewer false positives.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142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243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36575" y="1062930"/>
            <a:ext cx="7136755" cy="891927"/>
            <a:chOff x="0" y="0"/>
            <a:chExt cx="9515673" cy="11892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15673" cy="1189237"/>
            </a:xfrm>
            <a:custGeom>
              <a:avLst/>
              <a:gdLst/>
              <a:ahLst/>
              <a:cxnLst/>
              <a:rect l="l" t="t" r="r" b="b"/>
              <a:pathLst>
                <a:path w="9515673" h="1189237">
                  <a:moveTo>
                    <a:pt x="0" y="0"/>
                  </a:moveTo>
                  <a:lnTo>
                    <a:pt x="9515673" y="0"/>
                  </a:lnTo>
                  <a:lnTo>
                    <a:pt x="9515673" y="1189237"/>
                  </a:lnTo>
                  <a:lnTo>
                    <a:pt x="0" y="1189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9515673" cy="12559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000"/>
                </a:lnSpc>
              </a:pPr>
              <a:r>
                <a:rPr lang="en-US" sz="5562" b="1">
                  <a:solidFill>
                    <a:srgbClr val="FFB3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Model Performance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422273" y="1954858"/>
            <a:ext cx="9649717" cy="6727158"/>
          </a:xfrm>
          <a:custGeom>
            <a:avLst/>
            <a:gdLst/>
            <a:ahLst/>
            <a:cxnLst/>
            <a:rect l="l" t="t" r="r" b="b"/>
            <a:pathLst>
              <a:path w="9649717" h="6727158">
                <a:moveTo>
                  <a:pt x="0" y="0"/>
                </a:moveTo>
                <a:lnTo>
                  <a:pt x="9649717" y="0"/>
                </a:lnTo>
                <a:lnTo>
                  <a:pt x="9649717" y="6727157"/>
                </a:lnTo>
                <a:lnTo>
                  <a:pt x="0" y="6727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85" r="-228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36575" y="3312223"/>
            <a:ext cx="8469983" cy="4165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3"/>
              </a:lnSpc>
              <a:spcBef>
                <a:spcPct val="0"/>
              </a:spcBef>
            </a:pPr>
            <a:r>
              <a:rPr lang="en-US" sz="2436" b="1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Confusion Matrix Highlights:</a:t>
            </a:r>
          </a:p>
          <a:p>
            <a:pPr algn="l">
              <a:lnSpc>
                <a:spcPts val="3913"/>
              </a:lnSpc>
              <a:spcBef>
                <a:spcPct val="0"/>
              </a:spcBef>
            </a:pPr>
            <a:endParaRPr lang="en-US" sz="2436" b="1">
              <a:solidFill>
                <a:srgbClr val="F4CAB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526049" lvl="1" indent="-263024" algn="just">
              <a:lnSpc>
                <a:spcPts val="3913"/>
              </a:lnSpc>
              <a:spcBef>
                <a:spcPct val="0"/>
              </a:spcBef>
              <a:buFont typeface="Arial"/>
              <a:buChar char="•"/>
            </a:pPr>
            <a:r>
              <a:rPr lang="en-US" sz="2436" b="1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True Positives: 41 (74.55% recall)</a:t>
            </a:r>
          </a:p>
          <a:p>
            <a:pPr algn="just">
              <a:lnSpc>
                <a:spcPts val="3913"/>
              </a:lnSpc>
              <a:spcBef>
                <a:spcPct val="0"/>
              </a:spcBef>
            </a:pPr>
            <a:endParaRPr lang="en-US" sz="2436" b="1">
              <a:solidFill>
                <a:srgbClr val="F4CAB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526049" lvl="1" indent="-263024" algn="just">
              <a:lnSpc>
                <a:spcPts val="3913"/>
              </a:lnSpc>
              <a:spcBef>
                <a:spcPct val="0"/>
              </a:spcBef>
              <a:buFont typeface="Arial"/>
              <a:buChar char="•"/>
            </a:pPr>
            <a:r>
              <a:rPr lang="en-US" sz="2436" b="1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False Positives: 25 (precision 0.6212)</a:t>
            </a:r>
          </a:p>
          <a:p>
            <a:pPr algn="just">
              <a:lnSpc>
                <a:spcPts val="3913"/>
              </a:lnSpc>
              <a:spcBef>
                <a:spcPct val="0"/>
              </a:spcBef>
            </a:pPr>
            <a:endParaRPr lang="en-US" sz="2436" b="1">
              <a:solidFill>
                <a:srgbClr val="F4CAB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526049" lvl="1" indent="-263024" algn="just">
              <a:lnSpc>
                <a:spcPts val="3913"/>
              </a:lnSpc>
              <a:spcBef>
                <a:spcPct val="0"/>
              </a:spcBef>
              <a:buFont typeface="Arial"/>
              <a:buChar char="•"/>
            </a:pPr>
            <a:r>
              <a:rPr lang="en-US" sz="2436" b="1">
                <a:solidFill>
                  <a:srgbClr val="F4CAB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Fewer false positives vs. recall-heavy model.</a:t>
            </a:r>
          </a:p>
          <a:p>
            <a:pPr algn="ctr">
              <a:lnSpc>
                <a:spcPts val="6001"/>
              </a:lnSpc>
              <a:spcBef>
                <a:spcPct val="0"/>
              </a:spcBef>
            </a:pPr>
            <a:endParaRPr lang="en-US" sz="2436" b="1">
              <a:solidFill>
                <a:srgbClr val="F4CAB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1113</Words>
  <Application>Microsoft Office PowerPoint</Application>
  <PresentationFormat>Custom</PresentationFormat>
  <Paragraphs>190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Arimo Bold</vt:lpstr>
      <vt:lpstr>Montserrat Medium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Diabetes-Prediction-Project.pptx</dc:title>
  <cp:lastModifiedBy>Joyce Dwamena</cp:lastModifiedBy>
  <cp:revision>2</cp:revision>
  <dcterms:created xsi:type="dcterms:W3CDTF">2006-08-16T00:00:00Z</dcterms:created>
  <dcterms:modified xsi:type="dcterms:W3CDTF">2025-03-24T04:05:35Z</dcterms:modified>
  <dc:identifier>DAGiZ06StlM</dc:identifier>
</cp:coreProperties>
</file>